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85" r:id="rId3"/>
    <p:sldId id="289" r:id="rId4"/>
    <p:sldId id="288" r:id="rId5"/>
    <p:sldId id="286" r:id="rId6"/>
    <p:sldId id="287" r:id="rId7"/>
    <p:sldId id="290" r:id="rId8"/>
    <p:sldId id="282" r:id="rId9"/>
    <p:sldId id="283" r:id="rId10"/>
    <p:sldId id="291" r:id="rId11"/>
    <p:sldId id="292" r:id="rId12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C2D34-C178-45C6-B6D9-89BD15209574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65F22-4EE8-4B98-B366-A0B13B83EF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152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519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650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89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518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849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002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480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715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05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078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F05E7-1D27-4B02-A583-9A97FB29E2E1}" type="datetimeFigureOut">
              <a:rPr lang="nb-NO" smtClean="0"/>
              <a:t>13.02.2025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1E55-41F9-4F66-BC5F-E3C6811E24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087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516564"/>
            <a:ext cx="86423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621792"/>
            <a:ext cx="10515600" cy="5555171"/>
          </a:xfrm>
        </p:spPr>
        <p:txBody>
          <a:bodyPr/>
          <a:lstStyle/>
          <a:p>
            <a:endParaRPr lang="nb-NO" dirty="0" smtClean="0"/>
          </a:p>
          <a:p>
            <a:pPr marL="0" indent="0" algn="ctr">
              <a:buNone/>
            </a:pPr>
            <a:endParaRPr lang="nb-NO" dirty="0" smtClean="0"/>
          </a:p>
          <a:p>
            <a:pPr marL="0" indent="0" algn="ctr">
              <a:buNone/>
            </a:pPr>
            <a:endParaRPr lang="nb-NO" b="1" dirty="0" smtClean="0"/>
          </a:p>
          <a:p>
            <a:pPr marL="0" indent="0" algn="ctr">
              <a:buNone/>
            </a:pPr>
            <a:endParaRPr lang="nb-NO" b="1" dirty="0"/>
          </a:p>
          <a:p>
            <a:pPr marL="0" indent="0" algn="ctr">
              <a:buNone/>
            </a:pPr>
            <a:r>
              <a:rPr lang="nb-NO" b="1" dirty="0" smtClean="0"/>
              <a:t>Interkommunalt samarbeid om kommunal beredskapsplikt i Øst Finnmark</a:t>
            </a:r>
          </a:p>
          <a:p>
            <a:pPr marL="0" indent="0" algn="ctr">
              <a:buNone/>
            </a:pPr>
            <a:r>
              <a:rPr lang="nb-NO" b="1" dirty="0" smtClean="0"/>
              <a:t>- Beredskapsskole for folkevalgte</a:t>
            </a:r>
            <a:endParaRPr lang="nb-NO" b="1" dirty="0"/>
          </a:p>
          <a:p>
            <a:pPr marL="0" indent="0">
              <a:buNone/>
            </a:pPr>
            <a:endParaRPr lang="nb-NO" sz="1400" b="1" dirty="0" smtClean="0"/>
          </a:p>
          <a:p>
            <a:pPr marL="0" indent="0">
              <a:buNone/>
            </a:pPr>
            <a:endParaRPr lang="nb-NO" sz="1400" b="1" dirty="0"/>
          </a:p>
          <a:p>
            <a:pPr marL="0" indent="0">
              <a:buNone/>
            </a:pPr>
            <a:endParaRPr lang="nb-NO" sz="1400" b="1" dirty="0" smtClean="0"/>
          </a:p>
          <a:p>
            <a:pPr marL="0" indent="0">
              <a:buNone/>
            </a:pPr>
            <a:endParaRPr lang="nb-NO" sz="1400" b="1" dirty="0"/>
          </a:p>
          <a:p>
            <a:pPr marL="0" indent="0">
              <a:buNone/>
            </a:pPr>
            <a:endParaRPr lang="nb-NO" sz="1400" b="1" dirty="0" smtClean="0"/>
          </a:p>
          <a:p>
            <a:pPr marL="0" indent="0">
              <a:buNone/>
            </a:pPr>
            <a:endParaRPr lang="nb-NO" sz="1400" b="1" dirty="0" smtClean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6667"/>
          </a:xfrm>
        </p:spPr>
        <p:txBody>
          <a:bodyPr>
            <a:normAutofit fontScale="90000"/>
          </a:bodyPr>
          <a:lstStyle/>
          <a:p>
            <a:pPr algn="ctr"/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b="1" dirty="0" smtClean="0"/>
              <a:t/>
            </a:r>
            <a:br>
              <a:rPr lang="nb-NO" b="1" dirty="0" smtClean="0"/>
            </a:br>
            <a:endParaRPr lang="nb-NO" sz="4000" b="1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123" y="878459"/>
            <a:ext cx="26384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516564"/>
            <a:ext cx="86423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182624"/>
            <a:ext cx="10515600" cy="4994339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nb-NO" sz="2400" dirty="0" smtClean="0"/>
          </a:p>
          <a:p>
            <a:pPr marL="0" indent="0" hangingPunct="0">
              <a:buNone/>
            </a:pPr>
            <a:r>
              <a:rPr lang="nb-NO" sz="2400" dirty="0" smtClean="0"/>
              <a:t>Styringsgruppe</a:t>
            </a:r>
            <a:r>
              <a:rPr lang="nb-NO" sz="2400" dirty="0"/>
              <a:t>:</a:t>
            </a:r>
          </a:p>
          <a:p>
            <a:pPr hangingPunct="0"/>
            <a:r>
              <a:rPr lang="nb-NO" sz="2400" dirty="0" smtClean="0"/>
              <a:t>Østfinnmarkrådet v/AU</a:t>
            </a:r>
          </a:p>
          <a:p>
            <a:pPr marL="0" indent="0" hangingPunct="0">
              <a:buNone/>
            </a:pPr>
            <a:endParaRPr lang="nb-NO" sz="2400" dirty="0"/>
          </a:p>
          <a:p>
            <a:pPr marL="0" indent="0" hangingPunct="0">
              <a:buNone/>
            </a:pPr>
            <a:r>
              <a:rPr lang="nb-NO" sz="2400" dirty="0" smtClean="0"/>
              <a:t>Prosjektledelse</a:t>
            </a:r>
            <a:r>
              <a:rPr lang="nb-NO" sz="2400" dirty="0"/>
              <a:t>: </a:t>
            </a:r>
          </a:p>
          <a:p>
            <a:pPr hangingPunct="0"/>
            <a:r>
              <a:rPr lang="nb-NO" sz="2400" dirty="0"/>
              <a:t>Trond Haukanes</a:t>
            </a:r>
          </a:p>
          <a:p>
            <a:pPr marL="0" indent="0" hangingPunct="0">
              <a:buNone/>
            </a:pPr>
            <a:r>
              <a:rPr lang="nb-NO" sz="2400" dirty="0"/>
              <a:t> </a:t>
            </a:r>
          </a:p>
          <a:p>
            <a:pPr marL="0" indent="0" hangingPunct="0">
              <a:buNone/>
            </a:pPr>
            <a:r>
              <a:rPr lang="nb-NO" sz="2400" dirty="0"/>
              <a:t>Prosjektmedarbeider:</a:t>
            </a:r>
          </a:p>
          <a:p>
            <a:pPr hangingPunct="0"/>
            <a:r>
              <a:rPr lang="nb-NO" sz="2400" dirty="0"/>
              <a:t>Marita Jakola Skansen</a:t>
            </a:r>
          </a:p>
          <a:p>
            <a:pPr marL="0" indent="0">
              <a:buNone/>
            </a:pPr>
            <a:endParaRPr lang="nb-NO" sz="2400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43"/>
          </a:xfrm>
        </p:spPr>
        <p:txBody>
          <a:bodyPr>
            <a:normAutofit fontScale="90000"/>
          </a:bodyPr>
          <a:lstStyle/>
          <a:p>
            <a:pPr algn="ctr"/>
            <a:r>
              <a:rPr lang="nb-NO" sz="2400" b="1" dirty="0" smtClean="0"/>
              <a:t/>
            </a:r>
            <a:br>
              <a:rPr lang="nb-NO" sz="2400" b="1" dirty="0" smtClean="0"/>
            </a:br>
            <a:r>
              <a:rPr lang="nb-NO" sz="2400" b="1" dirty="0" smtClean="0"/>
              <a:t>Organisering 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268590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516564"/>
            <a:ext cx="86423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06752" y="1207008"/>
            <a:ext cx="7936991" cy="3803904"/>
          </a:xfrm>
          <a:prstGeom prst="rect">
            <a:avLst/>
          </a:prstGeom>
        </p:spPr>
      </p:pic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43"/>
          </a:xfrm>
        </p:spPr>
        <p:txBody>
          <a:bodyPr>
            <a:normAutofit fontScale="90000"/>
          </a:bodyPr>
          <a:lstStyle/>
          <a:p>
            <a:pPr algn="ctr"/>
            <a:r>
              <a:rPr lang="nb-NO" sz="2400" b="1" dirty="0" smtClean="0"/>
              <a:t/>
            </a:r>
            <a:br>
              <a:rPr lang="nb-NO" sz="2400" b="1" dirty="0" smtClean="0"/>
            </a:br>
            <a:r>
              <a:rPr lang="nb-NO" sz="2400" b="1" dirty="0" smtClean="0"/>
              <a:t>Tidsplan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22191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171"/>
          </a:xfrm>
        </p:spPr>
        <p:txBody>
          <a:bodyPr>
            <a:normAutofit fontScale="90000"/>
          </a:bodyPr>
          <a:lstStyle/>
          <a:p>
            <a:pPr algn="ctr"/>
            <a:endParaRPr lang="nb-NO" sz="2400" b="1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838200" y="585216"/>
            <a:ext cx="10515600" cy="5591747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sz="2400" dirty="0" smtClean="0"/>
              <a:t>10.1.25: Regjeringen legger frem Totalberedskapsmeldingen. 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Meldingens tre hovedmål: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 smtClean="0"/>
              <a:t> Et sivilt samfunn som er forberedt på krise og krig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 smtClean="0"/>
              <a:t>Et sivilt samfunn som motstår sammensatte trusler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sz="2400" dirty="0" smtClean="0"/>
              <a:t>Et sivilt samfunn som understøtter militær innsats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6" name="Plassholder for innho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73" y="182880"/>
            <a:ext cx="7204519" cy="273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4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516564"/>
            <a:ext cx="86423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902208"/>
            <a:ext cx="10515600" cy="52747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Av meldingen fremgår bla at: </a:t>
            </a:r>
            <a:endParaRPr lang="nb-NO" sz="2400" dirty="0" smtClean="0"/>
          </a:p>
          <a:p>
            <a:pPr>
              <a:buFontTx/>
              <a:buChar char="-"/>
            </a:pPr>
            <a:r>
              <a:rPr lang="nb-NO" sz="2400" dirty="0" smtClean="0"/>
              <a:t>det </a:t>
            </a:r>
            <a:r>
              <a:rPr lang="nb-NO" sz="2400" dirty="0" smtClean="0"/>
              <a:t>skal lovfestes krav </a:t>
            </a:r>
            <a:r>
              <a:rPr lang="nb-NO" sz="2400" dirty="0"/>
              <a:t>om at alle kommuner skal være tilknyttet et </a:t>
            </a:r>
            <a:r>
              <a:rPr lang="nb-NO" sz="2400" dirty="0" smtClean="0"/>
              <a:t>beredskapsråd</a:t>
            </a:r>
          </a:p>
          <a:p>
            <a:pPr>
              <a:buFontTx/>
              <a:buChar char="-"/>
            </a:pPr>
            <a:r>
              <a:rPr lang="nb-NO" sz="2400" dirty="0"/>
              <a:t>lokale beredskapsplaner må utvikles, og de må bygge på lokale og regionale sårbarhets og risikoanalyser. Beredskapsplanene må </a:t>
            </a:r>
            <a:r>
              <a:rPr lang="nb-NO" sz="2400" dirty="0" smtClean="0"/>
              <a:t>tilføres ressurser, det </a:t>
            </a:r>
            <a:r>
              <a:rPr lang="nb-NO" sz="2400" dirty="0"/>
              <a:t>vil si at planene er finansiert og at kapasitetene som er planlagt brukt i krisehåndteringen faktisk er tilgjengelige for </a:t>
            </a:r>
            <a:r>
              <a:rPr lang="nb-NO" sz="2400" dirty="0" smtClean="0"/>
              <a:t>formålet</a:t>
            </a:r>
            <a:endParaRPr lang="nb-NO" sz="2400" dirty="0"/>
          </a:p>
          <a:p>
            <a:pPr>
              <a:buFontTx/>
              <a:buChar char="-"/>
            </a:pPr>
            <a:r>
              <a:rPr lang="nb-NO" sz="2400" dirty="0" smtClean="0"/>
              <a:t>utvidet </a:t>
            </a:r>
            <a:r>
              <a:rPr lang="nb-NO" sz="2400" dirty="0"/>
              <a:t>samarbeid på kommunalt og regionalt nivå er </a:t>
            </a:r>
            <a:r>
              <a:rPr lang="nb-NO" sz="2400" dirty="0" smtClean="0"/>
              <a:t>nødvendig</a:t>
            </a:r>
            <a:r>
              <a:rPr lang="nb-NO" sz="2400" dirty="0"/>
              <a:t>, </a:t>
            </a:r>
            <a:r>
              <a:rPr lang="nb-NO" sz="2400" dirty="0" smtClean="0"/>
              <a:t>pr i dag vil ikke enkeltkommuners </a:t>
            </a:r>
            <a:r>
              <a:rPr lang="nb-NO" sz="2400" dirty="0"/>
              <a:t>ressurser alene </a:t>
            </a:r>
            <a:r>
              <a:rPr lang="nb-NO" sz="2400" dirty="0" smtClean="0"/>
              <a:t>strekke </a:t>
            </a:r>
            <a:r>
              <a:rPr lang="nb-NO" sz="2400" dirty="0"/>
              <a:t>til for å oppfylle lovpålagte oppgaver</a:t>
            </a:r>
            <a:r>
              <a:rPr lang="nb-NO" sz="2400" dirty="0" smtClean="0"/>
              <a:t>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 algn="ctr">
              <a:buNone/>
            </a:pPr>
            <a:r>
              <a:rPr lang="nb-NO" dirty="0" smtClean="0"/>
              <a:t>Det ligger en grunnleggende forventning til kommunen om </a:t>
            </a:r>
            <a:r>
              <a:rPr lang="nb-NO" b="1" dirty="0" smtClean="0">
                <a:solidFill>
                  <a:srgbClr val="FF0000"/>
                </a:solidFill>
              </a:rPr>
              <a:t>motstandsdyktighet</a:t>
            </a:r>
            <a:r>
              <a:rPr lang="nb-NO" dirty="0" smtClean="0"/>
              <a:t> i kritiske hendelser</a:t>
            </a: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7627"/>
          </a:xfrm>
        </p:spPr>
        <p:txBody>
          <a:bodyPr>
            <a:normAutofit fontScale="90000"/>
          </a:bodyPr>
          <a:lstStyle/>
          <a:p>
            <a:pPr algn="ctr"/>
            <a:r>
              <a:rPr lang="nb-NO" b="1" dirty="0" smtClean="0"/>
              <a:t/>
            </a:r>
            <a:br>
              <a:rPr lang="nb-NO" b="1" dirty="0" smtClean="0"/>
            </a:b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123259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555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5808" y="231648"/>
            <a:ext cx="6132575" cy="607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45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/>
          </a:bodyPr>
          <a:lstStyle/>
          <a:p>
            <a:pPr algn="ctr"/>
            <a:r>
              <a:rPr lang="nb-NO" sz="2400" b="1" dirty="0" smtClean="0"/>
              <a:t>Fra pilotprosjektet «Økt motstandskraft i Finnmark»</a:t>
            </a:r>
            <a:endParaRPr lang="nb-NO" sz="2400" b="1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5648" y="1389887"/>
            <a:ext cx="9241536" cy="528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75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100" y="922338"/>
            <a:ext cx="830580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444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516564"/>
            <a:ext cx="86423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182624"/>
            <a:ext cx="10515600" cy="4994339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nb-NO" sz="2400" dirty="0">
                <a:solidFill>
                  <a:schemeClr val="accent5"/>
                </a:solidFill>
              </a:rPr>
              <a:t>Overordnet målsetting: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nb-NO" sz="2400" dirty="0" smtClean="0"/>
              <a:t> Å styrke </a:t>
            </a:r>
            <a:r>
              <a:rPr lang="nb-NO" sz="2400" dirty="0"/>
              <a:t>kommunenes motstandsdyktighet i kritiske hendelser gjennom å sikre kommunenes beredskapsmessige kompetanse og ressurser.</a:t>
            </a:r>
          </a:p>
          <a:p>
            <a:pPr marL="0" indent="0" hangingPunct="0">
              <a:buNone/>
            </a:pPr>
            <a:endParaRPr lang="nb-NO" sz="2400" dirty="0"/>
          </a:p>
          <a:p>
            <a:pPr marL="0" indent="0" hangingPunct="0">
              <a:buNone/>
            </a:pPr>
            <a:r>
              <a:rPr lang="nb-NO" sz="2400" dirty="0">
                <a:solidFill>
                  <a:schemeClr val="accent5"/>
                </a:solidFill>
              </a:rPr>
              <a:t>Resultatmål: 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nb-NO" sz="2400" dirty="0" smtClean="0"/>
              <a:t> Folkevalgte </a:t>
            </a:r>
            <a:r>
              <a:rPr lang="nb-NO" sz="2400" dirty="0"/>
              <a:t>skal gjennom deltakelse i beredskapsskolen få kunnskap om innhold og omfang av kommunens beredskapsplikt.    </a:t>
            </a: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nb-NO" sz="2400" dirty="0"/>
              <a:t> </a:t>
            </a:r>
            <a:r>
              <a:rPr lang="nb-NO" sz="2400" dirty="0" smtClean="0"/>
              <a:t>Etablere </a:t>
            </a:r>
            <a:r>
              <a:rPr lang="nb-NO" sz="2400" dirty="0"/>
              <a:t>et grunnlag for interkommunalt samarbeid knyttet til kommunenes beredskapsplikt.</a:t>
            </a:r>
          </a:p>
          <a:p>
            <a:pPr marL="0" indent="0" hangingPunc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43"/>
          </a:xfrm>
        </p:spPr>
        <p:txBody>
          <a:bodyPr>
            <a:normAutofit fontScale="90000"/>
          </a:bodyPr>
          <a:lstStyle/>
          <a:p>
            <a:pPr algn="ctr"/>
            <a:r>
              <a:rPr lang="nb-NO" sz="2400" b="1" dirty="0" smtClean="0"/>
              <a:t/>
            </a:r>
            <a:br>
              <a:rPr lang="nb-NO" sz="2400" b="1" dirty="0" smtClean="0"/>
            </a:br>
            <a:r>
              <a:rPr lang="nb-NO" sz="2700" b="1" dirty="0" smtClean="0"/>
              <a:t>Mål for prosjektet:</a:t>
            </a:r>
            <a:r>
              <a:rPr lang="nb-NO" sz="2400" b="1" dirty="0" smtClean="0"/>
              <a:t> 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36289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516564"/>
            <a:ext cx="86423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231392"/>
            <a:ext cx="10515600" cy="4945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Fase I	</a:t>
            </a:r>
            <a:r>
              <a:rPr lang="nb-NO" sz="2400" b="1" dirty="0" smtClean="0"/>
              <a:t>Planlegge beredskapsskolen  </a:t>
            </a:r>
            <a:endParaRPr lang="nb-NO" sz="2400" b="1" dirty="0" smtClean="0"/>
          </a:p>
          <a:p>
            <a:pPr lvl="0" hangingPunct="0">
              <a:buFontTx/>
              <a:buChar char="-"/>
            </a:pPr>
            <a:r>
              <a:rPr lang="nb-NO" sz="2400" dirty="0" smtClean="0"/>
              <a:t>Hvilke </a:t>
            </a:r>
            <a:r>
              <a:rPr lang="nb-NO" sz="2400" dirty="0"/>
              <a:t>tema skal </a:t>
            </a:r>
            <a:r>
              <a:rPr lang="nb-NO" sz="2400" dirty="0" smtClean="0"/>
              <a:t>inngå? </a:t>
            </a:r>
          </a:p>
          <a:p>
            <a:pPr marL="0" lvl="0" indent="0" hangingPunct="0">
              <a:buNone/>
            </a:pPr>
            <a:r>
              <a:rPr lang="nb-NO" sz="2000" dirty="0" smtClean="0"/>
              <a:t>Sentrale tema vil bla være hva ligger i kommunal beredskapsplikt, forventninger til kommunens motstandsdyktighet, dagens trusselvurderinger etc.</a:t>
            </a:r>
            <a:endParaRPr lang="nb-NO" sz="2000" dirty="0"/>
          </a:p>
          <a:p>
            <a:pPr lvl="0" hangingPunct="0">
              <a:buFontTx/>
              <a:buChar char="-"/>
            </a:pPr>
            <a:r>
              <a:rPr lang="nb-NO" sz="2400" dirty="0" smtClean="0"/>
              <a:t>Avklare og avtale med aktuelle innledere</a:t>
            </a:r>
          </a:p>
          <a:p>
            <a:pPr marL="0" lvl="0" indent="0" hangingPunct="0">
              <a:buNone/>
            </a:pPr>
            <a:r>
              <a:rPr lang="nb-NO" sz="2000" dirty="0" smtClean="0"/>
              <a:t>Prosjektet vil bla søke bistand fra Statsforvalterens beredskapsavdeling samt fra andre eksterne beredskapsaktører</a:t>
            </a:r>
            <a:endParaRPr lang="nb-NO" sz="2400" dirty="0"/>
          </a:p>
          <a:p>
            <a:pPr lvl="0" hangingPunct="0">
              <a:buFontTx/>
              <a:buChar char="-"/>
            </a:pPr>
            <a:r>
              <a:rPr lang="nb-NO" sz="2400" dirty="0" smtClean="0"/>
              <a:t>Når </a:t>
            </a:r>
            <a:r>
              <a:rPr lang="nb-NO" sz="2400" dirty="0"/>
              <a:t>og hvor skal beredskapsskolen gjennomføres? </a:t>
            </a:r>
            <a:endParaRPr lang="nb-NO" sz="2400" dirty="0" smtClean="0"/>
          </a:p>
          <a:p>
            <a:pPr marL="0" lvl="0" indent="0" hangingPunct="0">
              <a:buNone/>
            </a:pPr>
            <a:r>
              <a:rPr lang="nb-NO" sz="2000" dirty="0" smtClean="0"/>
              <a:t>Målgruppen </a:t>
            </a:r>
            <a:r>
              <a:rPr lang="nb-NO" sz="2000" dirty="0"/>
              <a:t>er definert </a:t>
            </a:r>
            <a:r>
              <a:rPr lang="nb-NO" sz="2000" dirty="0" smtClean="0"/>
              <a:t>å </a:t>
            </a:r>
            <a:r>
              <a:rPr lang="nb-NO" sz="2000" dirty="0"/>
              <a:t>være samtlige folkevalgte i </a:t>
            </a:r>
            <a:r>
              <a:rPr lang="nb-NO" sz="2000" dirty="0" smtClean="0"/>
              <a:t>Øst </a:t>
            </a:r>
            <a:r>
              <a:rPr lang="nb-NO" sz="2000" dirty="0"/>
              <a:t>Finnmarks </a:t>
            </a:r>
            <a:r>
              <a:rPr lang="nb-NO" sz="2000" dirty="0" smtClean="0"/>
              <a:t>kommuner (est. </a:t>
            </a:r>
            <a:r>
              <a:rPr lang="nb-NO" sz="2000" dirty="0" err="1"/>
              <a:t>c</a:t>
            </a:r>
            <a:r>
              <a:rPr lang="nb-NO" sz="2000" dirty="0" err="1" smtClean="0"/>
              <a:t>a</a:t>
            </a:r>
            <a:r>
              <a:rPr lang="nb-NO" sz="2000" dirty="0" smtClean="0"/>
              <a:t> 100) </a:t>
            </a:r>
            <a:r>
              <a:rPr lang="nb-NO" sz="2000" dirty="0"/>
              <a:t>Det skal være en fysisk samling som strekker seg over to dager (lunsj til lunsj). Kirkenes vurderes som eneste mulige lokasjon. Aktuell periode er oktober/november 2025.</a:t>
            </a:r>
          </a:p>
          <a:p>
            <a:pPr marL="0" indent="0" hangingPunct="0">
              <a:buNone/>
            </a:pPr>
            <a:r>
              <a:rPr lang="nb-NO" dirty="0" smtClean="0"/>
              <a:t>- </a:t>
            </a:r>
            <a:r>
              <a:rPr lang="nb-NO" sz="2400" dirty="0" smtClean="0"/>
              <a:t>Budsjett </a:t>
            </a:r>
            <a:r>
              <a:rPr lang="nb-NO" sz="2400" dirty="0"/>
              <a:t>og finansiering </a:t>
            </a:r>
          </a:p>
          <a:p>
            <a:pPr marL="0" indent="0">
              <a:buNone/>
            </a:pPr>
            <a:endParaRPr lang="nb-NO" sz="2400" dirty="0" smtClean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8200" y="621792"/>
            <a:ext cx="10515600" cy="252920"/>
          </a:xfrm>
        </p:spPr>
        <p:txBody>
          <a:bodyPr>
            <a:normAutofit fontScale="90000"/>
          </a:bodyPr>
          <a:lstStyle/>
          <a:p>
            <a:pPr algn="ctr"/>
            <a:endParaRPr lang="nb-NO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5516564"/>
            <a:ext cx="86423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036320"/>
            <a:ext cx="10515600" cy="5006531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/>
              <a:t>Fase II	Gjennomføring </a:t>
            </a:r>
            <a:r>
              <a:rPr lang="nb-NO" sz="2400" b="1" dirty="0"/>
              <a:t>av beredskapsskole for </a:t>
            </a:r>
            <a:r>
              <a:rPr lang="nb-NO" sz="2400" b="1" dirty="0" smtClean="0"/>
              <a:t>folkevalgte</a:t>
            </a:r>
          </a:p>
          <a:p>
            <a:pPr marL="0" indent="0">
              <a:buNone/>
            </a:pPr>
            <a:r>
              <a:rPr lang="nb-NO" sz="2400" b="1" dirty="0"/>
              <a:t>	</a:t>
            </a:r>
            <a:r>
              <a:rPr lang="nb-NO" sz="2400" dirty="0" smtClean="0">
                <a:solidFill>
                  <a:schemeClr val="accent5"/>
                </a:solidFill>
              </a:rPr>
              <a:t>Mål: styrke kunnskapen hos folkevalgte</a:t>
            </a:r>
            <a:endParaRPr lang="nb-NO" sz="24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nb-NO" sz="24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r>
              <a:rPr lang="nb-NO" sz="2400" b="1" dirty="0" smtClean="0"/>
              <a:t>Fase III </a:t>
            </a:r>
            <a:r>
              <a:rPr lang="nb-NO" sz="2400" b="1" dirty="0" smtClean="0"/>
              <a:t>Evaluering og oppfølging (dele kunnskap) </a:t>
            </a:r>
          </a:p>
          <a:p>
            <a:pPr>
              <a:buFontTx/>
              <a:buChar char="-"/>
            </a:pPr>
            <a:r>
              <a:rPr lang="nb-NO" sz="2400" dirty="0" smtClean="0"/>
              <a:t>Evaluere prosjektet sammen med eksterne aktører</a:t>
            </a:r>
          </a:p>
          <a:p>
            <a:pPr>
              <a:buFontTx/>
              <a:buChar char="-"/>
            </a:pPr>
            <a:r>
              <a:rPr lang="nb-NO" sz="2400" dirty="0" smtClean="0"/>
              <a:t>Hvordan følge opp lokalt i kommunene? Er det noe kommunene kan samarbeide om?</a:t>
            </a:r>
            <a:endParaRPr lang="nb-NO" sz="2400" dirty="0" smtClean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2988"/>
          </a:xfrm>
        </p:spPr>
        <p:txBody>
          <a:bodyPr>
            <a:normAutofit fontScale="90000"/>
          </a:bodyPr>
          <a:lstStyle/>
          <a:p>
            <a:pPr algn="ctr"/>
            <a:r>
              <a:rPr lang="nb-NO" b="1" dirty="0" smtClean="0"/>
              <a:t/>
            </a:r>
            <a:br>
              <a:rPr lang="nb-NO" b="1" dirty="0" smtClean="0"/>
            </a:b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41045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389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Office-tema</vt:lpstr>
      <vt:lpstr>  </vt:lpstr>
      <vt:lpstr>PowerPoint-presentasjon</vt:lpstr>
      <vt:lpstr> </vt:lpstr>
      <vt:lpstr>PowerPoint-presentasjon</vt:lpstr>
      <vt:lpstr>Fra pilotprosjektet «Økt motstandskraft i Finnmark»</vt:lpstr>
      <vt:lpstr>PowerPoint-presentasjon</vt:lpstr>
      <vt:lpstr> Mål for prosjektet:  </vt:lpstr>
      <vt:lpstr>PowerPoint-presentasjon</vt:lpstr>
      <vt:lpstr> </vt:lpstr>
      <vt:lpstr> Organisering  </vt:lpstr>
      <vt:lpstr> Tidsplan </vt:lpstr>
    </vt:vector>
  </TitlesOfParts>
  <Company>Vadso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Rutine for å kontakte IT-avdelingen</dc:title>
  <dc:creator>Marita Jakola Skansen</dc:creator>
  <cp:lastModifiedBy>Marita Jakola Skansen</cp:lastModifiedBy>
  <cp:revision>41</cp:revision>
  <cp:lastPrinted>2024-01-26T13:22:13Z</cp:lastPrinted>
  <dcterms:created xsi:type="dcterms:W3CDTF">2023-02-24T10:04:13Z</dcterms:created>
  <dcterms:modified xsi:type="dcterms:W3CDTF">2025-02-13T08:53:15Z</dcterms:modified>
</cp:coreProperties>
</file>