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40" r:id="rId1"/>
  </p:sldMasterIdLst>
  <p:sldIdLst>
    <p:sldId id="257" r:id="rId2"/>
    <p:sldId id="267" r:id="rId3"/>
    <p:sldId id="270" r:id="rId4"/>
    <p:sldId id="269" r:id="rId5"/>
    <p:sldId id="271" r:id="rId6"/>
    <p:sldId id="27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Garamond" panose="02020404030301010803" pitchFamily="18" charset="0"/>
      <p:regular r:id="rId16"/>
      <p:bold r:id="rId17"/>
      <p: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90"/>
    <a:srgbClr val="00A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2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BAFCBA8-D1B3-4EFE-AE43-93FF1E0B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56122" y="391079"/>
            <a:ext cx="6708666" cy="54131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4DACA4F-D64B-451F-A78E-57DA0BD7C48D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2EC1DA3-1371-4D73-B323-010F2D48C918}"/>
              </a:ext>
            </a:extLst>
          </p:cNvPr>
          <p:cNvSpPr txBox="1">
            <a:spLocks/>
          </p:cNvSpPr>
          <p:nvPr/>
        </p:nvSpPr>
        <p:spPr>
          <a:xfrm>
            <a:off x="6096000" y="2191007"/>
            <a:ext cx="5395370" cy="18899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nb-NO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STRATEGIPLAN</a:t>
            </a:r>
            <a:br>
              <a:rPr lang="nb-NO" sz="6000" b="1" dirty="0">
                <a:solidFill>
                  <a:srgbClr val="FF00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b="1" dirty="0">
                <a:solidFill>
                  <a:srgbClr val="00AD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2024 - 2027</a:t>
            </a:r>
            <a:endParaRPr lang="nb-NO" sz="6600" b="1" dirty="0">
              <a:solidFill>
                <a:srgbClr val="00AD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9BAA4E2-CBD9-4207-A096-696D95B8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60" y="2763564"/>
            <a:ext cx="513945" cy="668129"/>
          </a:xfrm>
          <a:prstGeom prst="rect">
            <a:avLst/>
          </a:prstGeom>
        </p:spPr>
      </p:pic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:a16="http://schemas.microsoft.com/office/drawing/2014/main" id="{1B3A2A0A-4406-4CD5-9C14-DBF9D6EFC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633" y="520067"/>
            <a:ext cx="503627" cy="654714"/>
          </a:xfrm>
          <a:prstGeom prst="rect">
            <a:avLst/>
          </a:prstGeom>
        </p:spPr>
      </p:pic>
      <p:pic>
        <p:nvPicPr>
          <p:cNvPr id="16" name="Bilde 15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98065B67-444F-4EAD-A89D-C42F7173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178" y="869552"/>
            <a:ext cx="469584" cy="610459"/>
          </a:xfrm>
          <a:prstGeom prst="rect">
            <a:avLst/>
          </a:prstGeom>
        </p:spPr>
      </p:pic>
      <p:pic>
        <p:nvPicPr>
          <p:cNvPr id="18" name="Bilde 17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1C9A945A-5109-4DCB-A52E-9D7CCBDB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753" y="391158"/>
            <a:ext cx="503565" cy="65463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6C55BA8-3699-4FC9-85FF-8EE2E20D9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446" y="1692126"/>
            <a:ext cx="527722" cy="659653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7CF40CF-7C4D-4676-8CAC-D36AE96AE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355" y="2071073"/>
            <a:ext cx="513945" cy="668128"/>
          </a:xfrm>
          <a:prstGeom prst="rect">
            <a:avLst/>
          </a:prstGeom>
        </p:spPr>
      </p:pic>
      <p:pic>
        <p:nvPicPr>
          <p:cNvPr id="24" name="Bilde 23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9C74D104-BAF0-4D93-972D-CFDD9B352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7749" y="2191007"/>
            <a:ext cx="484790" cy="630227"/>
          </a:xfrm>
          <a:prstGeom prst="rect">
            <a:avLst/>
          </a:prstGeom>
        </p:spPr>
      </p:pic>
      <p:pic>
        <p:nvPicPr>
          <p:cNvPr id="26" name="Bilde 25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4F0842ED-8297-452E-8801-07C5E6FF2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598" y="1801988"/>
            <a:ext cx="513945" cy="668129"/>
          </a:xfrm>
          <a:prstGeom prst="rect">
            <a:avLst/>
          </a:prstGeom>
        </p:spPr>
      </p:pic>
      <p:pic>
        <p:nvPicPr>
          <p:cNvPr id="28" name="Bilde 27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7B32394F-399D-48E9-9D63-D60AC89D8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598" y="1402943"/>
            <a:ext cx="513946" cy="66813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66DDE5C-9C71-45CB-BDA8-833B85648E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31" y="5961314"/>
            <a:ext cx="24447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2"/>
            <a:ext cx="3797743" cy="27133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6" y="-9072"/>
            <a:ext cx="4732946" cy="26693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11" y="-2688"/>
            <a:ext cx="3780119" cy="27133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" y="4088303"/>
            <a:ext cx="3692929" cy="276969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86" y="4147356"/>
            <a:ext cx="4847490" cy="2726713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9352969" y="357671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Båtsfjord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0058393" y="424298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Sør-Varanger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504" y="2309878"/>
            <a:ext cx="4851631" cy="2029877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" y="2309879"/>
            <a:ext cx="3690688" cy="20298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3" y="2304508"/>
            <a:ext cx="3811157" cy="263505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142" y="4344221"/>
            <a:ext cx="3804283" cy="2529848"/>
          </a:xfrm>
          <a:prstGeom prst="rect">
            <a:avLst/>
          </a:prstGeom>
        </p:spPr>
      </p:pic>
      <p:pic>
        <p:nvPicPr>
          <p:cNvPr id="16" name="Bilde 15" descr="Et bilde som inneholder tegning&#10;&#10;Automatisk generert beskrivelse">
            <a:extLst>
              <a:ext uri="{FF2B5EF4-FFF2-40B4-BE49-F238E27FC236}">
                <a16:creationId xmlns:a16="http://schemas.microsoft.com/office/drawing/2014/main" id="{B514DBB4-4851-497B-B691-69229F7AA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85" y="2502423"/>
            <a:ext cx="547161" cy="711309"/>
          </a:xfrm>
          <a:prstGeom prst="rect">
            <a:avLst/>
          </a:prstGeom>
        </p:spPr>
      </p:pic>
      <p:pic>
        <p:nvPicPr>
          <p:cNvPr id="23" name="Bilde 22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DFE0D13C-4B1C-444A-997A-4130B65DD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641" y="2502423"/>
            <a:ext cx="529385" cy="688200"/>
          </a:xfrm>
          <a:prstGeom prst="rect">
            <a:avLst/>
          </a:prstGeom>
        </p:spPr>
      </p:pic>
      <p:pic>
        <p:nvPicPr>
          <p:cNvPr id="25" name="Bilde 24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91E41BA8-9055-4936-A885-BECEC6D80F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0412" y="184821"/>
            <a:ext cx="604198" cy="785457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5BED87D-2263-46F6-8ADD-4BC3DB593F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491" y="184821"/>
            <a:ext cx="560055" cy="70006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BCCD5864-92DE-4AE7-9E40-7FE16D1F5E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6515" y="4542932"/>
            <a:ext cx="608645" cy="791238"/>
          </a:xfrm>
          <a:prstGeom prst="rect">
            <a:avLst/>
          </a:prstGeom>
        </p:spPr>
      </p:pic>
      <p:pic>
        <p:nvPicPr>
          <p:cNvPr id="31" name="Bilde 3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25A1A63-25CC-41BF-9CDF-C8966B0D9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0781" y="4536557"/>
            <a:ext cx="582065" cy="756685"/>
          </a:xfrm>
          <a:prstGeom prst="rect">
            <a:avLst/>
          </a:prstGeom>
        </p:spPr>
      </p:pic>
      <p:pic>
        <p:nvPicPr>
          <p:cNvPr id="33" name="Bilde 32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5810C109-2948-45D9-820F-12CFD091D0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491" y="4536557"/>
            <a:ext cx="529810" cy="688753"/>
          </a:xfrm>
          <a:prstGeom prst="rect">
            <a:avLst/>
          </a:prstGeom>
        </p:spPr>
      </p:pic>
      <p:pic>
        <p:nvPicPr>
          <p:cNvPr id="35" name="Bilde 34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8A2D7589-8317-44FB-B703-DED298E495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8045" y="2408200"/>
            <a:ext cx="640991" cy="833288"/>
          </a:xfrm>
          <a:prstGeom prst="rect">
            <a:avLst/>
          </a:prstGeom>
        </p:spPr>
      </p:pic>
      <p:pic>
        <p:nvPicPr>
          <p:cNvPr id="37" name="Bilde 36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A52BB9B8-EBC0-416F-888C-CCDB2842B0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9001" y="137876"/>
            <a:ext cx="612929" cy="7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gress, person, gul&#10;&#10;Automatisk generert beskrivelse">
            <a:extLst>
              <a:ext uri="{FF2B5EF4-FFF2-40B4-BE49-F238E27FC236}">
                <a16:creationId xmlns:a16="http://schemas.microsoft.com/office/drawing/2014/main" id="{96BE1B54-542F-4047-808C-CFF1E8F3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92"/>
          <a:stretch/>
        </p:blipFill>
        <p:spPr>
          <a:xfrm>
            <a:off x="6135186" y="0"/>
            <a:ext cx="6056814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3B5032F-82DD-40F2-A636-A839A3F2B6A6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D065937-7F4D-41F6-9A06-E25F396EBE0C}"/>
              </a:ext>
            </a:extLst>
          </p:cNvPr>
          <p:cNvSpPr txBox="1">
            <a:spLocks/>
          </p:cNvSpPr>
          <p:nvPr/>
        </p:nvSpPr>
        <p:spPr>
          <a:xfrm>
            <a:off x="389105" y="1655467"/>
            <a:ext cx="5846323" cy="2377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rgbClr val="00ADF2"/>
                </a:solidFill>
              </a:rPr>
              <a:t>Øst-Finnmarkrådet skaper bærekraftig vekst for folk, næringsliv og samfunn! 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886FCF68-F093-4227-AA17-3EE8404EB4EE}"/>
              </a:ext>
            </a:extLst>
          </p:cNvPr>
          <p:cNvSpPr txBox="1">
            <a:spLocks/>
          </p:cNvSpPr>
          <p:nvPr/>
        </p:nvSpPr>
        <p:spPr>
          <a:xfrm>
            <a:off x="389105" y="4032907"/>
            <a:ext cx="4260716" cy="23219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Garamond" panose="02020404030301010803" pitchFamily="18" charset="0"/>
              </a:rPr>
              <a:t>Vår rolle er å være initiativtaker, pådriver og gjennomfører.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69DE5F-1394-4A84-BBB0-CDFB60E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7" y="5963369"/>
            <a:ext cx="2444665" cy="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6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570822"/>
              </p:ext>
            </p:extLst>
          </p:nvPr>
        </p:nvGraphicFramePr>
        <p:xfrm>
          <a:off x="0" y="1"/>
          <a:ext cx="12192995" cy="734741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1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0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HOVEDMÅL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DELMÅL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FOKUSOMRÅDER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AKTIVITETER</a:t>
                      </a:r>
                    </a:p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(Ikke utfyllende og i egen plan)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PERSPEKTIVER</a:t>
                      </a:r>
                    </a:p>
                  </a:txBody>
                  <a:tcPr marL="114300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VERDIGRUNNLAG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11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bidra til å skape befolkningsvekst i vår region!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øke antall arbeidsplasser innen</a:t>
                      </a:r>
                      <a:r>
                        <a:rPr lang="nb-N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våre fokusområder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Energi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420kV-linje til Varangerbotn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pådriver for å få ting til å skje.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Tøff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arbeide for å øke investeringer innenfor infrastruktur i regionen, ved aktivt  påvirkning av fylke og stat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Infrastruktur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Jernbane til Kirkenes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at NTP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hensyntar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behov i Øst-Finnmark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til for våre medlemmer og det skal være attraktivt å være medlem her.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offensive - vi tar tak når det gjelder. 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58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attraktiv arbeidsmarkedsregion som rekrutterer unge, kompetente mennesker.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styrke satsningen på kompetanseutvikling i Øst Finnmark, ved å få på plass flere relevante utdanningstilbud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Fiskeri og havbruk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Øke råstoffgrunnlaget for hvitfisksektoren.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Følge opp rapporten fra Bearbeidingsutvalget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Bedre rammebetingelser for rekrutering av unge fiskere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Tilrettelegge</a:t>
                      </a: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bærekraftig havbruk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synlige og vi skal utgjøre en forskjell for regionen vår.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modige - vi tør gjøre nye og utradisjonelle ting.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Reiseliv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Rammebetingelser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mer samordning av Visit selskapene i regionen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bidrar med mat, energi, mineraler og opplevelser  til hele verden.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får ting til å skje.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Offentlige oppgaver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Samarbeid om desentraliserte oppgaver som kan gjøres i vår region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samarbeider - det som er bra for medlemmene er også bra for regionen.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Raus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243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Kompetanse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Hele utdanningsløp i Øst-Finnmark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Flere tilbud om desentralisert høyere utdanning.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inkluderende - vi er for alle medlemmene og deres innbyggere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samlende - vi jobber i lag og for hverandre.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Tydelig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klar - vi går ikke rundt grøten.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åpen og ærlige.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Grafikk 11" descr="Høyspenning">
            <a:extLst>
              <a:ext uri="{FF2B5EF4-FFF2-40B4-BE49-F238E27FC236}">
                <a16:creationId xmlns:a16="http://schemas.microsoft.com/office/drawing/2014/main" id="{E86CD187-3A46-4910-B75E-702BB45C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4793" y="724710"/>
            <a:ext cx="489625" cy="489625"/>
          </a:xfrm>
          <a:prstGeom prst="rect">
            <a:avLst/>
          </a:prstGeom>
        </p:spPr>
      </p:pic>
      <p:pic>
        <p:nvPicPr>
          <p:cNvPr id="14" name="Grafikk 13" descr="Motiv med bro">
            <a:extLst>
              <a:ext uri="{FF2B5EF4-FFF2-40B4-BE49-F238E27FC236}">
                <a16:creationId xmlns:a16="http://schemas.microsoft.com/office/drawing/2014/main" id="{41DBA380-B4FD-4551-B624-46D923222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4580" y="1224415"/>
            <a:ext cx="567447" cy="567447"/>
          </a:xfrm>
          <a:prstGeom prst="rect">
            <a:avLst/>
          </a:prstGeom>
        </p:spPr>
      </p:pic>
      <p:pic>
        <p:nvPicPr>
          <p:cNvPr id="16" name="Grafikk 15" descr="Fisking">
            <a:extLst>
              <a:ext uri="{FF2B5EF4-FFF2-40B4-BE49-F238E27FC236}">
                <a16:creationId xmlns:a16="http://schemas.microsoft.com/office/drawing/2014/main" id="{A59B4FCF-CBD0-4F28-B889-D3A19A09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4793" y="2472726"/>
            <a:ext cx="567447" cy="567447"/>
          </a:xfrm>
          <a:prstGeom prst="rect">
            <a:avLst/>
          </a:prstGeom>
        </p:spPr>
      </p:pic>
      <p:pic>
        <p:nvPicPr>
          <p:cNvPr id="18" name="Grafikk 17" descr="Fly">
            <a:extLst>
              <a:ext uri="{FF2B5EF4-FFF2-40B4-BE49-F238E27FC236}">
                <a16:creationId xmlns:a16="http://schemas.microsoft.com/office/drawing/2014/main" id="{B52A052A-DFAF-4CDB-A110-01621007B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2354" y="3693372"/>
            <a:ext cx="462064" cy="462064"/>
          </a:xfrm>
          <a:prstGeom prst="rect">
            <a:avLst/>
          </a:prstGeom>
        </p:spPr>
      </p:pic>
      <p:pic>
        <p:nvPicPr>
          <p:cNvPr id="20" name="Grafikk 19" descr="Dokument">
            <a:extLst>
              <a:ext uri="{FF2B5EF4-FFF2-40B4-BE49-F238E27FC236}">
                <a16:creationId xmlns:a16="http://schemas.microsoft.com/office/drawing/2014/main" id="{A8B7869A-9D90-49A9-B26F-89937B6929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4827" y="4407562"/>
            <a:ext cx="457200" cy="457200"/>
          </a:xfrm>
          <a:prstGeom prst="rect">
            <a:avLst/>
          </a:prstGeom>
        </p:spPr>
      </p:pic>
      <p:pic>
        <p:nvPicPr>
          <p:cNvPr id="22" name="Grafikk 21" descr="Kurslokale">
            <a:extLst>
              <a:ext uri="{FF2B5EF4-FFF2-40B4-BE49-F238E27FC236}">
                <a16:creationId xmlns:a16="http://schemas.microsoft.com/office/drawing/2014/main" id="{AF97A994-79D2-4969-ABBD-281D7DC1D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7484" y="5289361"/>
            <a:ext cx="462064" cy="46206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41036D9-323A-4AB8-97F6-9E93CA0AAA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2" y="6192360"/>
            <a:ext cx="2727469" cy="70509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7863CD7-B094-41A9-9F2F-985841F305F9}"/>
              </a:ext>
            </a:extLst>
          </p:cNvPr>
          <p:cNvSpPr/>
          <p:nvPr/>
        </p:nvSpPr>
        <p:spPr>
          <a:xfrm>
            <a:off x="4141364" y="5856453"/>
            <a:ext cx="2058100" cy="554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10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</a:t>
            </a:r>
            <a:r>
              <a:rPr lang="nb-NO" sz="1000" b="1" dirty="0">
                <a:solidFill>
                  <a:schemeClr val="tx1"/>
                </a:solidFill>
                <a:highlight>
                  <a:srgbClr val="FFFF00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Forsvar og </a:t>
            </a:r>
            <a:r>
              <a:rPr lang="nb-NO" sz="1000" b="1" dirty="0" err="1">
                <a:solidFill>
                  <a:schemeClr val="tx1"/>
                </a:solidFill>
                <a:highlight>
                  <a:srgbClr val="FFFF00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beredskap</a:t>
            </a:r>
            <a:r>
              <a:rPr lang="nb-NO" sz="1000" b="1" dirty="0" err="1">
                <a:highlight>
                  <a:srgbClr val="FFFF00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og</a:t>
            </a:r>
            <a:r>
              <a:rPr lang="nb-NO" sz="1000" b="1" dirty="0">
                <a:highlight>
                  <a:srgbClr val="FFFF00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b-NO" dirty="0"/>
              <a:t>beredskap</a:t>
            </a:r>
          </a:p>
        </p:txBody>
      </p:sp>
      <p:pic>
        <p:nvPicPr>
          <p:cNvPr id="4" name="Bilde 3" descr="Etablere ">
            <a:extLst>
              <a:ext uri="{FF2B5EF4-FFF2-40B4-BE49-F238E27FC236}">
                <a16:creationId xmlns:a16="http://schemas.microsoft.com/office/drawing/2014/main" id="{8E008A05-E71A-465E-92CF-CDD1107F1C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9464" y="5875052"/>
            <a:ext cx="1954635" cy="55478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C74E03-C5BA-4218-8E25-DF6C2E04936E}"/>
              </a:ext>
            </a:extLst>
          </p:cNvPr>
          <p:cNvSpPr txBox="1"/>
          <p:nvPr/>
        </p:nvSpPr>
        <p:spPr>
          <a:xfrm>
            <a:off x="6199464" y="5856453"/>
            <a:ext cx="1954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highlight>
                  <a:srgbClr val="FFFF00"/>
                </a:highligh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Forsvar og beredskap skal høyne overvåkenheten og bygge lokalsamfunn</a:t>
            </a:r>
          </a:p>
        </p:txBody>
      </p:sp>
    </p:spTree>
    <p:extLst>
      <p:ext uri="{BB962C8B-B14F-4D97-AF65-F5344CB8AC3E}">
        <p14:creationId xmlns:p14="http://schemas.microsoft.com/office/powerpoint/2010/main" val="964218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6540" y="472808"/>
            <a:ext cx="11738919" cy="628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Nordområdene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Engasjere oss for å styrke de internasjonale 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institusjonene i regionen som arbeider med geopolitikk og demografiske utfordringer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Gjennom vår satsning på internasjonalt arbeid, søke midler for å være tilrettelegger for funksjoner som kommunene ikke har kapasitet til å gjøre </a:t>
            </a:r>
            <a:r>
              <a:rPr lang="nb-NO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jfr</a:t>
            </a: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internasjonale satsinger 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nb-NO" sz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deltagelse i programmer sammen med våre naboregioner i Finland og Sverige</a:t>
            </a:r>
            <a:endParaRPr lang="nb-NO" sz="1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grønne skifte: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med det grønne skifte. Regionen må bli best på fornybar energi som kan brukes i kommende industrisatsning.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Følge opp NVE/Statnett sin behandling av konsesjonssøknader og fremdrift knyttet til linjeutbygging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Støtte helhjertet opp om Hydrogen satsningen i Berlevåg.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Søke midler til å gjennomføre prosjekter som gjør regionen til en ledene region for bærekraftig samfunnsutvikling.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Utnytte medlemskapet i Energi i Nord til å bygge nettverk mellom vår region og andre regioner i det nordlige Scandinavia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Rekrutering, utdanning og befolkningssituasjonen: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Sikre rekrutering til kommunene gjennom aktivt å følge opp rekrutteringskampanjer. (KOM)  og komme med innspill til regjeringen på personrettede tiltak vi mener vil bidra positivt. 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må følges opp i dialog med Finnmark Fylke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Fortsette dialogen med UiT for å utbygge tilbudet i Øst-Finnmark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Fortsette arbeidet med å finne finansiering til </a:t>
            </a: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permanent stilling som ØFR Trainee, i samarbeid med fylkeskommunen og/eller medlemskommunene.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Fiskeri/Havbruk.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fokus på at fiskerinæringen i regionen både på land og sjøsiden må få så gode rammebetingelser som mulig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Rådet skal ha stort fokus på  sjømatnæringen.</a:t>
            </a:r>
            <a:r>
              <a:rPr lang="nb-NO" sz="1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skal arbeides for at havbruksnæringen kan vokse og gi vekst i den lokale service industrien, uten at dette går på bekostning av tradisjonelt fiske.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Reiseliv: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for å tilrettelegge for direkte flyruter fra utlandet til regionen.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Arbeide for mer samordning av reiselivet i regionen.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Videreføre samarbeidet med </a:t>
            </a:r>
            <a:r>
              <a:rPr lang="nb-NO" sz="10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Utsjok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tettere tilknytting mellom aktørene på begge sider av grensen gjennom  den årlige Cross Border konferansen.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Næringspolitikk: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Større overføringer til de kommunale næringsfond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Arbeide for at virkemidlapparatet har en bedre «verktøykasse» for næringslivet i Øst-Finnmark og kan kompensere for sanksjonene.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Følge opp initiativet som KDD har for å samordne tiltakene for vekst i regionen.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Samferdsel: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FOT ruter,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Hurtigrute anbud med krav til frakt av kjølevarer og kjøretøy på alle anløp,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Busstilbud som igjennom regularitet øker bruk samt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Fraktebåttilbud i Øst-Finnmark må bli bedre</a:t>
            </a:r>
            <a:r>
              <a:rPr lang="nb-NO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Sikkerhet &amp; Beredskap: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1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Arbeide frem et prosjekt for opplæring av folkevalgte  i beredskapstenkning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nb-NO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nb-NO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20131" y="103313"/>
            <a:ext cx="66277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Forslag til virksomhetsplanen for 2025 - Våre prioriterte oppgaver</a:t>
            </a:r>
          </a:p>
          <a:p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34654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13CE7-4907-4A38-A719-94576FBD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 Lobby virksomhet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B04007-3DBF-43B2-B762-36980E65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486358"/>
          </a:xfrm>
        </p:spPr>
        <p:txBody>
          <a:bodyPr>
            <a:normAutofit fontScale="92500" lnSpcReduction="10000"/>
          </a:bodyPr>
          <a:lstStyle/>
          <a:p>
            <a:r>
              <a:rPr lang="nb-NO" b="1" dirty="0"/>
              <a:t>Prioriteringer:</a:t>
            </a:r>
          </a:p>
          <a:p>
            <a:pPr lvl="1"/>
            <a:r>
              <a:rPr lang="nb-NO" dirty="0"/>
              <a:t>Fiskeri og Havbruk. Arbeide aktivt for at Finnmark blir prioritert ved fordeling av fiskekvoter og </a:t>
            </a:r>
            <a:r>
              <a:rPr lang="nb-NO" dirty="0" err="1"/>
              <a:t>havbrukstilatelser</a:t>
            </a:r>
            <a:endParaRPr lang="nb-NO" dirty="0"/>
          </a:p>
          <a:p>
            <a:pPr lvl="1"/>
            <a:r>
              <a:rPr lang="nb-NO" dirty="0"/>
              <a:t>Energi og det grønne skifte. Intensivere arbeidet med å få til en raskere beslutning i forhold til bygging av 420 Kv linjen inn til Øst-Finnmark</a:t>
            </a:r>
          </a:p>
          <a:p>
            <a:pPr lvl="1"/>
            <a:r>
              <a:rPr lang="nb-NO" dirty="0"/>
              <a:t>Samferdsel. Få på plass et bedre FOT-rutetilbud internt i fylket, og at Øst-Finnmark sine prioriteringer innenfor infrastruktur og samferdsel blir hensyntatt.</a:t>
            </a:r>
          </a:p>
          <a:p>
            <a:pPr lvl="1"/>
            <a:r>
              <a:rPr lang="nb-NO" dirty="0"/>
              <a:t>Utdanning. Arbeide aktivt for å få relevante utdanningsløp </a:t>
            </a:r>
          </a:p>
          <a:p>
            <a:pPr lvl="1"/>
            <a:r>
              <a:rPr lang="nb-NO" dirty="0"/>
              <a:t>Samarbeide regionalt med kommunene i tiltakssonen for å følge opp rekrutteringskampanjen som ble startet med KOM. Viktig å ha med Fylket.</a:t>
            </a:r>
          </a:p>
          <a:p>
            <a:pPr lvl="1"/>
            <a:r>
              <a:rPr lang="nb-NO" dirty="0"/>
              <a:t>Gjennom lobby aktiviteter fokusere på hvilken sikkerhetspolitisk rolle Øst-Finnmarks har i dagens internasjonale situasjon, og hvilke tiltak som vi mener vil styrke den sivile beredskapen i regionen.</a:t>
            </a:r>
          </a:p>
          <a:p>
            <a:pPr lvl="1"/>
            <a:r>
              <a:rPr lang="nb-NO" dirty="0"/>
              <a:t>Arbeide aktivt for at Forsvaret er med på bygge det sivile samfunnet i Øst-Finnmark.</a:t>
            </a:r>
          </a:p>
          <a:p>
            <a:pPr lvl="1"/>
            <a:r>
              <a:rPr lang="nb-NO" dirty="0"/>
              <a:t>Fokus på Kommuneøkonomi</a:t>
            </a:r>
          </a:p>
          <a:p>
            <a:pPr lvl="1"/>
            <a:r>
              <a:rPr lang="nb-NO" dirty="0"/>
              <a:t>Eget Øst-Finnmarkseminar i Oslo for storting og regjeringsapparat.</a:t>
            </a:r>
          </a:p>
          <a:p>
            <a:pPr lvl="1"/>
            <a:r>
              <a:rPr lang="nb-NO" dirty="0"/>
              <a:t>Være synlig i Brussel og gi informasjon til våre folkevalgte om viktigheten av å være «på» i forhold til EU sine institusjoner gjennom blant annet bruk av Nord Norges Europakontor.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01265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TM03457475[[fn=Ramme]]</Template>
  <TotalTime>947</TotalTime>
  <Words>986</Words>
  <Application>Microsoft Office PowerPoint</Application>
  <PresentationFormat>Widescreen</PresentationFormat>
  <Paragraphs>104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Corbel</vt:lpstr>
      <vt:lpstr>Garamond</vt:lpstr>
      <vt:lpstr>Wingdings 2</vt:lpstr>
      <vt:lpstr>Calibri</vt:lpstr>
      <vt:lpstr>Times New Roman</vt:lpstr>
      <vt:lpstr>Arial</vt:lpstr>
      <vt:lpstr>Open Sans</vt:lpstr>
      <vt:lpstr>Symbol</vt:lpstr>
      <vt:lpstr>Ramme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Generell Lobby virksomhet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Regionrådets rolle i en ny storregion  Trond Haukanes  Daglig leder Øst-Finnmark Regionråd</dc:title>
  <dc:creator>Trond Haukanes</dc:creator>
  <cp:lastModifiedBy>Trond Haukanes</cp:lastModifiedBy>
  <cp:revision>100</cp:revision>
  <dcterms:created xsi:type="dcterms:W3CDTF">2017-12-07T12:08:53Z</dcterms:created>
  <dcterms:modified xsi:type="dcterms:W3CDTF">2024-12-19T13:56:23Z</dcterms:modified>
</cp:coreProperties>
</file>