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40" r:id="rId1"/>
  </p:sldMasterIdLst>
  <p:sldIdLst>
    <p:sldId id="257" r:id="rId2"/>
    <p:sldId id="267" r:id="rId3"/>
    <p:sldId id="270" r:id="rId4"/>
    <p:sldId id="269" r:id="rId5"/>
    <p:sldId id="271" r:id="rId6"/>
    <p:sldId id="272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rbel" panose="020B0503020204020204" pitchFamily="34" charset="0"/>
      <p:regular r:id="rId12"/>
      <p:bold r:id="rId13"/>
      <p:italic r:id="rId14"/>
      <p:boldItalic r:id="rId15"/>
    </p:embeddedFont>
    <p:embeddedFont>
      <p:font typeface="Garamond" panose="02020404030301010803" pitchFamily="18" charset="0"/>
      <p:regular r:id="rId16"/>
      <p:bold r:id="rId17"/>
      <p: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Wingdings 2" panose="05020102010507070707" pitchFamily="18" charset="2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90"/>
    <a:srgbClr val="00A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5.png"/><Relationship Id="rId18" Type="http://schemas.openxmlformats.org/officeDocument/2006/relationships/image" Target="../media/image9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12" Type="http://schemas.openxmlformats.org/officeDocument/2006/relationships/image" Target="../media/image4.png"/><Relationship Id="rId17" Type="http://schemas.openxmlformats.org/officeDocument/2006/relationships/image" Target="../media/image8.png"/><Relationship Id="rId2" Type="http://schemas.openxmlformats.org/officeDocument/2006/relationships/image" Target="../media/image12.jp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.png"/><Relationship Id="rId5" Type="http://schemas.openxmlformats.org/officeDocument/2006/relationships/image" Target="../media/image15.png"/><Relationship Id="rId15" Type="http://schemas.openxmlformats.org/officeDocument/2006/relationships/image" Target="../media/image7.png"/><Relationship Id="rId10" Type="http://schemas.openxmlformats.org/officeDocument/2006/relationships/image" Target="../media/image20.png"/><Relationship Id="rId19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FBAFCBA8-D1B3-4EFE-AE43-93FF1E0B29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156122" y="391079"/>
            <a:ext cx="6708666" cy="54131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4DACA4F-D64B-451F-A78E-57DA0BD7C48D}"/>
              </a:ext>
            </a:extLst>
          </p:cNvPr>
          <p:cNvSpPr/>
          <p:nvPr/>
        </p:nvSpPr>
        <p:spPr>
          <a:xfrm>
            <a:off x="2217906" y="6595353"/>
            <a:ext cx="9503924" cy="45719"/>
          </a:xfrm>
          <a:prstGeom prst="rect">
            <a:avLst/>
          </a:prstGeom>
          <a:solidFill>
            <a:srgbClr val="00A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2EC1DA3-1371-4D73-B323-010F2D48C918}"/>
              </a:ext>
            </a:extLst>
          </p:cNvPr>
          <p:cNvSpPr txBox="1">
            <a:spLocks/>
          </p:cNvSpPr>
          <p:nvPr/>
        </p:nvSpPr>
        <p:spPr>
          <a:xfrm>
            <a:off x="6096000" y="2191007"/>
            <a:ext cx="5395370" cy="18899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nb-NO" sz="5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STRATEGIPLAN</a:t>
            </a:r>
            <a:br>
              <a:rPr lang="nb-NO" sz="6000" b="1" dirty="0">
                <a:solidFill>
                  <a:srgbClr val="FF00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b="1" dirty="0">
                <a:solidFill>
                  <a:srgbClr val="00AD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2024 - 2027</a:t>
            </a:r>
            <a:endParaRPr lang="nb-NO" sz="6600" b="1" dirty="0">
              <a:solidFill>
                <a:srgbClr val="00ADF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Bilde 11" descr="Et bilde som inneholder tegning, klokke&#10;&#10;Automatisk generert beskrivelse">
            <a:extLst>
              <a:ext uri="{FF2B5EF4-FFF2-40B4-BE49-F238E27FC236}">
                <a16:creationId xmlns:a16="http://schemas.microsoft.com/office/drawing/2014/main" id="{69BAA4E2-CBD9-4207-A096-696D95B86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260" y="2763564"/>
            <a:ext cx="513945" cy="668129"/>
          </a:xfrm>
          <a:prstGeom prst="rect">
            <a:avLst/>
          </a:prstGeom>
        </p:spPr>
      </p:pic>
      <p:pic>
        <p:nvPicPr>
          <p:cNvPr id="14" name="Bilde 13" descr="Et bilde som inneholder tegning&#10;&#10;Automatisk generert beskrivelse">
            <a:extLst>
              <a:ext uri="{FF2B5EF4-FFF2-40B4-BE49-F238E27FC236}">
                <a16:creationId xmlns:a16="http://schemas.microsoft.com/office/drawing/2014/main" id="{1B3A2A0A-4406-4CD5-9C14-DBF9D6EFC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633" y="520067"/>
            <a:ext cx="503627" cy="654714"/>
          </a:xfrm>
          <a:prstGeom prst="rect">
            <a:avLst/>
          </a:prstGeom>
        </p:spPr>
      </p:pic>
      <p:pic>
        <p:nvPicPr>
          <p:cNvPr id="16" name="Bilde 15" descr="Et bilde som inneholder tegning, klokke&#10;&#10;Automatisk generert beskrivelse">
            <a:extLst>
              <a:ext uri="{FF2B5EF4-FFF2-40B4-BE49-F238E27FC236}">
                <a16:creationId xmlns:a16="http://schemas.microsoft.com/office/drawing/2014/main" id="{98065B67-444F-4EAD-A89D-C42F7173D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178" y="869552"/>
            <a:ext cx="469584" cy="610459"/>
          </a:xfrm>
          <a:prstGeom prst="rect">
            <a:avLst/>
          </a:prstGeom>
        </p:spPr>
      </p:pic>
      <p:pic>
        <p:nvPicPr>
          <p:cNvPr id="18" name="Bilde 17" descr="Et bilde som inneholder skilt, stopp, sitter, rød&#10;&#10;Automatisk generert beskrivelse">
            <a:extLst>
              <a:ext uri="{FF2B5EF4-FFF2-40B4-BE49-F238E27FC236}">
                <a16:creationId xmlns:a16="http://schemas.microsoft.com/office/drawing/2014/main" id="{1C9A945A-5109-4DCB-A52E-9D7CCBDB5A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753" y="391158"/>
            <a:ext cx="503565" cy="65463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6C55BA8-3699-4FC9-85FF-8EE2E20D95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1446" y="1692126"/>
            <a:ext cx="527722" cy="659653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87CF40CF-7C4D-4676-8CAC-D36AE96AEB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0355" y="2071073"/>
            <a:ext cx="513945" cy="668128"/>
          </a:xfrm>
          <a:prstGeom prst="rect">
            <a:avLst/>
          </a:prstGeom>
        </p:spPr>
      </p:pic>
      <p:pic>
        <p:nvPicPr>
          <p:cNvPr id="24" name="Bilde 23" descr="Et bilde som inneholder skilt, tegning, lys&#10;&#10;Automatisk generert beskrivelse">
            <a:extLst>
              <a:ext uri="{FF2B5EF4-FFF2-40B4-BE49-F238E27FC236}">
                <a16:creationId xmlns:a16="http://schemas.microsoft.com/office/drawing/2014/main" id="{9C74D104-BAF0-4D93-972D-CFDD9B3528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7749" y="2191007"/>
            <a:ext cx="484790" cy="630227"/>
          </a:xfrm>
          <a:prstGeom prst="rect">
            <a:avLst/>
          </a:prstGeom>
        </p:spPr>
      </p:pic>
      <p:pic>
        <p:nvPicPr>
          <p:cNvPr id="26" name="Bilde 25" descr="Et bilde som inneholder tegning, skilt&#10;&#10;Automatisk generert beskrivelse">
            <a:extLst>
              <a:ext uri="{FF2B5EF4-FFF2-40B4-BE49-F238E27FC236}">
                <a16:creationId xmlns:a16="http://schemas.microsoft.com/office/drawing/2014/main" id="{4F0842ED-8297-452E-8801-07C5E6FF2B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8598" y="1801988"/>
            <a:ext cx="513945" cy="668129"/>
          </a:xfrm>
          <a:prstGeom prst="rect">
            <a:avLst/>
          </a:prstGeom>
        </p:spPr>
      </p:pic>
      <p:pic>
        <p:nvPicPr>
          <p:cNvPr id="28" name="Bilde 27" descr="Et bilde som inneholder skilt, utendørs, gate, mat&#10;&#10;Automatisk generert beskrivelse">
            <a:extLst>
              <a:ext uri="{FF2B5EF4-FFF2-40B4-BE49-F238E27FC236}">
                <a16:creationId xmlns:a16="http://schemas.microsoft.com/office/drawing/2014/main" id="{7B32394F-399D-48E9-9D63-D60AC89D8D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8598" y="1402943"/>
            <a:ext cx="513946" cy="66813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A66DDE5C-9C71-45CB-BDA8-833B85648E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831" y="5961314"/>
            <a:ext cx="24447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000"/>
    </mc:Choice>
    <mc:Fallback xmlns="">
      <p:transition spd="slow" advClick="0" advTm="6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2"/>
            <a:ext cx="3797743" cy="271336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86" y="-9072"/>
            <a:ext cx="4732946" cy="266938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511" y="-2688"/>
            <a:ext cx="3780119" cy="271336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" y="4088303"/>
            <a:ext cx="3692929" cy="276969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86" y="4147356"/>
            <a:ext cx="4847490" cy="2726713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9352969" y="3576711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Båtsfjord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10058393" y="4242984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Sør-Varanger</a:t>
            </a:r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5504" y="2309878"/>
            <a:ext cx="4851631" cy="2029877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" y="2309879"/>
            <a:ext cx="3690688" cy="202987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473" y="2304508"/>
            <a:ext cx="3811157" cy="2635057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5142" y="4344221"/>
            <a:ext cx="3804283" cy="2529848"/>
          </a:xfrm>
          <a:prstGeom prst="rect">
            <a:avLst/>
          </a:prstGeom>
        </p:spPr>
      </p:pic>
      <p:pic>
        <p:nvPicPr>
          <p:cNvPr id="16" name="Bilde 15" descr="Et bilde som inneholder tegning&#10;&#10;Automatisk generert beskrivelse">
            <a:extLst>
              <a:ext uri="{FF2B5EF4-FFF2-40B4-BE49-F238E27FC236}">
                <a16:creationId xmlns:a16="http://schemas.microsoft.com/office/drawing/2014/main" id="{B514DBB4-4851-497B-B691-69229F7AA5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385" y="2502423"/>
            <a:ext cx="547161" cy="711309"/>
          </a:xfrm>
          <a:prstGeom prst="rect">
            <a:avLst/>
          </a:prstGeom>
        </p:spPr>
      </p:pic>
      <p:pic>
        <p:nvPicPr>
          <p:cNvPr id="23" name="Bilde 22" descr="Et bilde som inneholder tegning, klokke&#10;&#10;Automatisk generert beskrivelse">
            <a:extLst>
              <a:ext uri="{FF2B5EF4-FFF2-40B4-BE49-F238E27FC236}">
                <a16:creationId xmlns:a16="http://schemas.microsoft.com/office/drawing/2014/main" id="{DFE0D13C-4B1C-444A-997A-4130B65DDF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32641" y="2502423"/>
            <a:ext cx="529385" cy="688200"/>
          </a:xfrm>
          <a:prstGeom prst="rect">
            <a:avLst/>
          </a:prstGeom>
        </p:spPr>
      </p:pic>
      <p:pic>
        <p:nvPicPr>
          <p:cNvPr id="25" name="Bilde 24" descr="Et bilde som inneholder skilt, stopp, sitter, rød&#10;&#10;Automatisk generert beskrivelse">
            <a:extLst>
              <a:ext uri="{FF2B5EF4-FFF2-40B4-BE49-F238E27FC236}">
                <a16:creationId xmlns:a16="http://schemas.microsoft.com/office/drawing/2014/main" id="{91E41BA8-9055-4936-A885-BECEC6D80F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60412" y="184821"/>
            <a:ext cx="604198" cy="785457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45BED87D-2263-46F6-8ADD-4BC3DB593F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8491" y="184821"/>
            <a:ext cx="560055" cy="700069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BCCD5864-92DE-4AE7-9E40-7FE16D1F5E6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26515" y="4542932"/>
            <a:ext cx="608645" cy="791238"/>
          </a:xfrm>
          <a:prstGeom prst="rect">
            <a:avLst/>
          </a:prstGeom>
        </p:spPr>
      </p:pic>
      <p:pic>
        <p:nvPicPr>
          <p:cNvPr id="31" name="Bilde 30" descr="Et bilde som inneholder tegning, klokke&#10;&#10;Automatisk generert beskrivelse">
            <a:extLst>
              <a:ext uri="{FF2B5EF4-FFF2-40B4-BE49-F238E27FC236}">
                <a16:creationId xmlns:a16="http://schemas.microsoft.com/office/drawing/2014/main" id="{625A1A63-25CC-41BF-9CDF-C8966B0D969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00781" y="4536557"/>
            <a:ext cx="582065" cy="756685"/>
          </a:xfrm>
          <a:prstGeom prst="rect">
            <a:avLst/>
          </a:prstGeom>
        </p:spPr>
      </p:pic>
      <p:pic>
        <p:nvPicPr>
          <p:cNvPr id="33" name="Bilde 32" descr="Et bilde som inneholder skilt, tegning, lys&#10;&#10;Automatisk generert beskrivelse">
            <a:extLst>
              <a:ext uri="{FF2B5EF4-FFF2-40B4-BE49-F238E27FC236}">
                <a16:creationId xmlns:a16="http://schemas.microsoft.com/office/drawing/2014/main" id="{5810C109-2948-45D9-820F-12CFD091D0A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8491" y="4536557"/>
            <a:ext cx="529810" cy="688753"/>
          </a:xfrm>
          <a:prstGeom prst="rect">
            <a:avLst/>
          </a:prstGeom>
        </p:spPr>
      </p:pic>
      <p:pic>
        <p:nvPicPr>
          <p:cNvPr id="35" name="Bilde 34" descr="Et bilde som inneholder tegning, skilt&#10;&#10;Automatisk generert beskrivelse">
            <a:extLst>
              <a:ext uri="{FF2B5EF4-FFF2-40B4-BE49-F238E27FC236}">
                <a16:creationId xmlns:a16="http://schemas.microsoft.com/office/drawing/2014/main" id="{8A2D7589-8317-44FB-B703-DED298E495B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78045" y="2408200"/>
            <a:ext cx="640991" cy="833288"/>
          </a:xfrm>
          <a:prstGeom prst="rect">
            <a:avLst/>
          </a:prstGeom>
        </p:spPr>
      </p:pic>
      <p:pic>
        <p:nvPicPr>
          <p:cNvPr id="37" name="Bilde 36" descr="Et bilde som inneholder skilt, utendørs, gate, mat&#10;&#10;Automatisk generert beskrivelse">
            <a:extLst>
              <a:ext uri="{FF2B5EF4-FFF2-40B4-BE49-F238E27FC236}">
                <a16:creationId xmlns:a16="http://schemas.microsoft.com/office/drawing/2014/main" id="{A52BB9B8-EBC0-416F-888C-CCDB2842B05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89001" y="137876"/>
            <a:ext cx="612929" cy="7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55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utendørs, gress, person, gul&#10;&#10;Automatisk generert beskrivelse">
            <a:extLst>
              <a:ext uri="{FF2B5EF4-FFF2-40B4-BE49-F238E27FC236}">
                <a16:creationId xmlns:a16="http://schemas.microsoft.com/office/drawing/2014/main" id="{96BE1B54-542F-4047-808C-CFF1E8F34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092"/>
          <a:stretch/>
        </p:blipFill>
        <p:spPr>
          <a:xfrm>
            <a:off x="6135186" y="0"/>
            <a:ext cx="6056814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73B5032F-82DD-40F2-A636-A839A3F2B6A6}"/>
              </a:ext>
            </a:extLst>
          </p:cNvPr>
          <p:cNvSpPr/>
          <p:nvPr/>
        </p:nvSpPr>
        <p:spPr>
          <a:xfrm>
            <a:off x="2217906" y="6595353"/>
            <a:ext cx="9503924" cy="45719"/>
          </a:xfrm>
          <a:prstGeom prst="rect">
            <a:avLst/>
          </a:prstGeom>
          <a:solidFill>
            <a:srgbClr val="00A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2D065937-7F4D-41F6-9A06-E25F396EBE0C}"/>
              </a:ext>
            </a:extLst>
          </p:cNvPr>
          <p:cNvSpPr txBox="1">
            <a:spLocks/>
          </p:cNvSpPr>
          <p:nvPr/>
        </p:nvSpPr>
        <p:spPr>
          <a:xfrm>
            <a:off x="389105" y="1655467"/>
            <a:ext cx="5846323" cy="2377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b="1" dirty="0">
                <a:solidFill>
                  <a:srgbClr val="00ADF2"/>
                </a:solidFill>
              </a:rPr>
              <a:t>Øst-Finnmarkrådet skaper bærekraftig vekst for folk, næringsliv og samfunn! </a:t>
            </a:r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886FCF68-F093-4227-AA17-3EE8404EB4EE}"/>
              </a:ext>
            </a:extLst>
          </p:cNvPr>
          <p:cNvSpPr txBox="1">
            <a:spLocks/>
          </p:cNvSpPr>
          <p:nvPr/>
        </p:nvSpPr>
        <p:spPr>
          <a:xfrm>
            <a:off x="389105" y="4032907"/>
            <a:ext cx="4260716" cy="232199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>
                <a:solidFill>
                  <a:srgbClr val="000000"/>
                </a:solidFill>
                <a:latin typeface="Garamond" panose="02020404030301010803" pitchFamily="18" charset="0"/>
              </a:rPr>
              <a:t>Vår rolle er å være initiativtaker, pådriver og gjennomfører.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469DE5F-1394-4A84-BBB0-CDFB60E6A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87" y="5963369"/>
            <a:ext cx="2444665" cy="6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764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47589732"/>
              </p:ext>
            </p:extLst>
          </p:nvPr>
        </p:nvGraphicFramePr>
        <p:xfrm>
          <a:off x="18162" y="-11284"/>
          <a:ext cx="12192995" cy="746933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215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8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21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40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HOVEDMÅL</a:t>
                      </a:r>
                    </a:p>
                  </a:txBody>
                  <a:tcPr marL="1143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DELMÅL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FOKUSOMRÅDER</a:t>
                      </a:r>
                    </a:p>
                  </a:txBody>
                  <a:tcPr marL="114300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AKTIVITETER</a:t>
                      </a:r>
                    </a:p>
                    <a:p>
                      <a:pPr algn="ctr" fontAlgn="ctr"/>
                      <a:r>
                        <a:rPr lang="nb-N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(Ikke utfyllende og i egen plan)</a:t>
                      </a:r>
                    </a:p>
                  </a:txBody>
                  <a:tcPr marL="114300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PERSPEKTIVER</a:t>
                      </a:r>
                    </a:p>
                  </a:txBody>
                  <a:tcPr marL="114300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VERDIGRUNNLAG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711"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skal bidra til å skape befolkningsvekst i vår region!</a:t>
                      </a:r>
                    </a:p>
                  </a:txBody>
                  <a:tcPr marL="114300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skal øke antall arbeidsplasser innen</a:t>
                      </a:r>
                      <a:r>
                        <a:rPr lang="nb-NO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 våre fokusområder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 Energi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0C0C0"/>
                        </a:highligh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420kV-linje til Varangerbotn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skal være en pådriver for å få ting til å skje.</a:t>
                      </a:r>
                    </a:p>
                  </a:txBody>
                  <a:tcPr marL="114300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Tøff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754"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skal arbeide for å øke investeringer innenfor infrastruktur i regionen, ved aktivt  påvirkning av fylke og stat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 Infrastruktur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Jernbane til Kirkenes</a:t>
                      </a:r>
                    </a:p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Arbeide for at NTP hensyn tar behov i Øst-Finnmark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skal være til for våre medlemmer og det skal være attraktivt å være medlem her.</a:t>
                      </a:r>
                    </a:p>
                  </a:txBody>
                  <a:tcPr marL="114300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er offensive - vi tar tak når det gjelder. 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8558"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skal være en attraktiv arbeidsmarkedsregion som rekrutterer unge, kompetente mennesker.</a:t>
                      </a:r>
                    </a:p>
                  </a:txBody>
                  <a:tcPr marL="114300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skal styrke satsningen på kompetanseutvikling i Øst Finnmark, ved å få på plass flere relevante utdanningstilbud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 Fiskeri og havbruk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Øke råstoffgrunnlaget for hvitfisksektoren.</a:t>
                      </a:r>
                    </a:p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Følge opp rapporten fra Bearbeidingsutvalget. </a:t>
                      </a:r>
                    </a:p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Bedre rammebetingelser for rekrutering av unge fiskere.</a:t>
                      </a:r>
                    </a:p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Tilrettelegge</a:t>
                      </a:r>
                      <a:r>
                        <a:rPr lang="nb-N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for bærekraftig havbruk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skal være synlige og vi skal utgjøre en forskjell for regionen vår.</a:t>
                      </a:r>
                    </a:p>
                  </a:txBody>
                  <a:tcPr marL="114300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er modige - vi tør gjøre nye og utradisjonelle ting.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446"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 Reiseliv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Rammebetingelser</a:t>
                      </a:r>
                    </a:p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Arbeide for mer samordning av Visit selskapene i regionen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bidrar med mat, energi, mineraler og opplevelser  til hele verden.</a:t>
                      </a:r>
                    </a:p>
                  </a:txBody>
                  <a:tcPr marL="114300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får ting til å skje.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110"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 Offentlige oppgaver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Samarbeid om desentraliserte oppgaver som kan gjøres i vår region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samarbeider - det som er bra for medlemmene er også bra for regionen.</a:t>
                      </a:r>
                    </a:p>
                  </a:txBody>
                  <a:tcPr marL="114300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Raus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1243"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 Kompetanse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Hele utdanningsløp i Øst-Finnmark</a:t>
                      </a:r>
                    </a:p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t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Flere tilbud om desentralisert høyere utdanning. </a:t>
                      </a:r>
                    </a:p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er inkluderende - vi er for alle medlemmene og deres innbyggere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281"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er samlende - vi jobber i lag og for hverandre.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281"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Tydelig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281"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er klar - vi går ikke rundt grøten.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281"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er åpen og ærlige.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2" name="Grafikk 11" descr="Høyspenning">
            <a:extLst>
              <a:ext uri="{FF2B5EF4-FFF2-40B4-BE49-F238E27FC236}">
                <a16:creationId xmlns:a16="http://schemas.microsoft.com/office/drawing/2014/main" id="{E86CD187-3A46-4910-B75E-702BB45C1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4793" y="724710"/>
            <a:ext cx="489625" cy="489625"/>
          </a:xfrm>
          <a:prstGeom prst="rect">
            <a:avLst/>
          </a:prstGeom>
        </p:spPr>
      </p:pic>
      <p:pic>
        <p:nvPicPr>
          <p:cNvPr id="14" name="Grafikk 13" descr="Motiv med bro">
            <a:extLst>
              <a:ext uri="{FF2B5EF4-FFF2-40B4-BE49-F238E27FC236}">
                <a16:creationId xmlns:a16="http://schemas.microsoft.com/office/drawing/2014/main" id="{41DBA380-B4FD-4551-B624-46D923222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4580" y="1224415"/>
            <a:ext cx="567447" cy="567447"/>
          </a:xfrm>
          <a:prstGeom prst="rect">
            <a:avLst/>
          </a:prstGeom>
        </p:spPr>
      </p:pic>
      <p:pic>
        <p:nvPicPr>
          <p:cNvPr id="16" name="Grafikk 15" descr="Fisking">
            <a:extLst>
              <a:ext uri="{FF2B5EF4-FFF2-40B4-BE49-F238E27FC236}">
                <a16:creationId xmlns:a16="http://schemas.microsoft.com/office/drawing/2014/main" id="{A59B4FCF-CBD0-4F28-B889-D3A19A0995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24793" y="2472726"/>
            <a:ext cx="567447" cy="567447"/>
          </a:xfrm>
          <a:prstGeom prst="rect">
            <a:avLst/>
          </a:prstGeom>
        </p:spPr>
      </p:pic>
      <p:pic>
        <p:nvPicPr>
          <p:cNvPr id="18" name="Grafikk 17" descr="Fly">
            <a:extLst>
              <a:ext uri="{FF2B5EF4-FFF2-40B4-BE49-F238E27FC236}">
                <a16:creationId xmlns:a16="http://schemas.microsoft.com/office/drawing/2014/main" id="{B52A052A-DFAF-4CDB-A110-01621007B8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52354" y="3799583"/>
            <a:ext cx="462064" cy="462064"/>
          </a:xfrm>
          <a:prstGeom prst="rect">
            <a:avLst/>
          </a:prstGeom>
        </p:spPr>
      </p:pic>
      <p:pic>
        <p:nvPicPr>
          <p:cNvPr id="20" name="Grafikk 19" descr="Dokument">
            <a:extLst>
              <a:ext uri="{FF2B5EF4-FFF2-40B4-BE49-F238E27FC236}">
                <a16:creationId xmlns:a16="http://schemas.microsoft.com/office/drawing/2014/main" id="{A8B7869A-9D90-49A9-B26F-89937B6929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35040" y="4474050"/>
            <a:ext cx="457200" cy="457200"/>
          </a:xfrm>
          <a:prstGeom prst="rect">
            <a:avLst/>
          </a:prstGeom>
        </p:spPr>
      </p:pic>
      <p:pic>
        <p:nvPicPr>
          <p:cNvPr id="22" name="Grafikk 21" descr="Kurslokale">
            <a:extLst>
              <a:ext uri="{FF2B5EF4-FFF2-40B4-BE49-F238E27FC236}">
                <a16:creationId xmlns:a16="http://schemas.microsoft.com/office/drawing/2014/main" id="{AF97A994-79D2-4969-ABBD-281D7DC1D5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77484" y="5186850"/>
            <a:ext cx="462064" cy="462064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41036D9-323A-4AB8-97F6-9E93CA0AAA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162" y="6192360"/>
            <a:ext cx="2727469" cy="705093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27863CD7-B094-41A9-9F2F-985841F305F9}"/>
              </a:ext>
            </a:extLst>
          </p:cNvPr>
          <p:cNvSpPr/>
          <p:nvPr/>
        </p:nvSpPr>
        <p:spPr>
          <a:xfrm>
            <a:off x="4037900" y="6019333"/>
            <a:ext cx="2058100" cy="554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000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nb-NO" sz="10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7. Forsvar og </a:t>
            </a:r>
            <a:r>
              <a:rPr lang="nb-NO" sz="10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beredskap</a:t>
            </a:r>
            <a:r>
              <a:rPr lang="nb-NO" sz="1000" b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og</a:t>
            </a:r>
            <a:r>
              <a:rPr lang="nb-NO" sz="10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nb-NO" dirty="0"/>
              <a:t>beredskap</a:t>
            </a:r>
          </a:p>
        </p:txBody>
      </p:sp>
      <p:pic>
        <p:nvPicPr>
          <p:cNvPr id="4" name="Bilde 3" descr="Etablere ">
            <a:extLst>
              <a:ext uri="{FF2B5EF4-FFF2-40B4-BE49-F238E27FC236}">
                <a16:creationId xmlns:a16="http://schemas.microsoft.com/office/drawing/2014/main" id="{8E008A05-E71A-465E-92CF-CDD1107F1C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99464" y="5875052"/>
            <a:ext cx="1954635" cy="55478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EC74E03-C5BA-4218-8E25-DF6C2E04936E}"/>
              </a:ext>
            </a:extLst>
          </p:cNvPr>
          <p:cNvSpPr txBox="1"/>
          <p:nvPr/>
        </p:nvSpPr>
        <p:spPr>
          <a:xfrm>
            <a:off x="6096000" y="6020119"/>
            <a:ext cx="2058099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0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Forsvar og beredskap skal høyne </a:t>
            </a:r>
            <a:r>
              <a:rPr lang="nb-NO" sz="9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overvåkenheten</a:t>
            </a:r>
            <a:r>
              <a:rPr lang="nb-NO" sz="10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og bygge lokalsamfunn</a:t>
            </a:r>
          </a:p>
        </p:txBody>
      </p:sp>
    </p:spTree>
    <p:extLst>
      <p:ext uri="{BB962C8B-B14F-4D97-AF65-F5344CB8AC3E}">
        <p14:creationId xmlns:p14="http://schemas.microsoft.com/office/powerpoint/2010/main" val="9642184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88324" y="749644"/>
            <a:ext cx="11738919" cy="630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Nordområdepolitikk: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Arbeide aktivt for at internasjonal avdeling  i fylkeskommunen får de nødvendig resurser til å utvikle nordområdepolitikken og ta eierskap til kontoret i Brussel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Engasjere oss og styrke de internasjonale institusjonene i Barentsregionen som for eksempel </a:t>
            </a:r>
            <a:r>
              <a:rPr lang="nb-NO" sz="1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Barentssekretariatet</a:t>
            </a:r>
            <a:endParaRPr lang="nb-NO" sz="1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Gjennom vår satsning på internasjonalt arbeid, søke midler for å være tilrettelegger for funksjoner som kommunene ikke har kapasitet til å gjøre </a:t>
            </a:r>
            <a:r>
              <a:rPr lang="nb-NO" sz="1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jfr</a:t>
            </a: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internasjonale satsinger. 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Våre rike naturresurser og arealer skal gi grunnlag for livsdyktige lokalsamfunn</a:t>
            </a:r>
            <a:endParaRPr lang="nb-N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grønne skifte: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Arbeide aktivt med det grønne skifte. Regionen må bli best på fornybar energi som kan brukes i kommende industrisatsning.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Følge opp NVE/Statnett sin behandling av konsesjonssøknader og fremdrift knyttet til linjeutbygging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Støtte helhjertet opp om Hydrogen satsningen i Berlevåg.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Søke midler til å gjennomføre prosjekter som gjør regionen til en ledene region for bærekraftig samfunnsutvikling. </a:t>
            </a:r>
            <a:endParaRPr lang="nb-NO" sz="11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Rekrutering, utdanning og befolkningssituasjonen: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Sikre rekrutering til kommunene gjennom aktivt å gjennomføre rekrutteringskampanjer. (KOM)  og komme med innspill til regjeringen på personrettede tiltak vi mener vil bidra positivt.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Satsing på samisk lærer –og sykepleierutdannelse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Fortsette dialogen med UiT for å utbygge tilbudet i Øst-Finnmark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Forsøke å videreføre ordningen med </a:t>
            </a:r>
            <a:r>
              <a:rPr lang="nb-NO" sz="1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Trainee</a:t>
            </a: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 samarbeid med fylkeskommunen og/eller medlemskommunene.</a:t>
            </a:r>
            <a:endParaRPr lang="nb-N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Fiskeri/Havbruk.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Arbeide for at den fremlagte kvotemeldingen styrker fiskerinæringen i regionen både på land og sjøsiden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Rådet skal ha stort fokus på  sjømatnæringen. </a:t>
            </a:r>
            <a:endParaRPr lang="nb-N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Reiseliv: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Fokusere på bedre flyrute tilbud.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Delta aktivt i å tilrettelegge for reiseliv. Arbeide for mer samordning av reiselivet i regionen.  </a:t>
            </a:r>
            <a:endParaRPr lang="nb-N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Næringspolitikk: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Større overføringer til de kommunale næringsfond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Arbeide for at virkemidlapparatet har en bedre «verktøykasse» for næringslivet i Øst-Finnmark</a:t>
            </a:r>
            <a:endParaRPr lang="nb-NO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Samferdsel: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FOT ruter,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Hurtigrute anbud med krav til frakt av kjølevarer og kjøretøy på alle anløp,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Busstilbud som igjennom regularitet øker bruk samt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Fraktebåttilbud i Øst-Finnmark må bli bedre.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nb-NO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nb-NO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20131" y="103313"/>
            <a:ext cx="3939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Forslag til virksomhetsplanen for 2024</a:t>
            </a:r>
          </a:p>
          <a:p>
            <a:r>
              <a:rPr lang="nb-NO" b="1" dirty="0"/>
              <a:t>- </a:t>
            </a:r>
            <a:r>
              <a:rPr lang="nb-NO" sz="1600" b="1" dirty="0"/>
              <a:t>Våre prioriterte oppgaver</a:t>
            </a:r>
          </a:p>
        </p:txBody>
      </p:sp>
    </p:spTree>
    <p:extLst>
      <p:ext uri="{BB962C8B-B14F-4D97-AF65-F5344CB8AC3E}">
        <p14:creationId xmlns:p14="http://schemas.microsoft.com/office/powerpoint/2010/main" val="346549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613CE7-4907-4A38-A719-94576FBD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Generell Lobby virksomhet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B04007-3DBF-43B2-B762-36980E655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Prioriteringer:</a:t>
            </a:r>
          </a:p>
          <a:p>
            <a:pPr lvl="1"/>
            <a:r>
              <a:rPr lang="nb-NO" dirty="0"/>
              <a:t>Fiskeripolitikk </a:t>
            </a:r>
          </a:p>
          <a:p>
            <a:pPr lvl="1"/>
            <a:r>
              <a:rPr lang="nb-NO" dirty="0"/>
              <a:t>Energi   </a:t>
            </a:r>
          </a:p>
          <a:p>
            <a:pPr lvl="1"/>
            <a:r>
              <a:rPr lang="nb-NO" dirty="0"/>
              <a:t>Samferdsel- NTP og flyruter</a:t>
            </a:r>
          </a:p>
          <a:p>
            <a:pPr lvl="1"/>
            <a:r>
              <a:rPr lang="nb-NO" dirty="0"/>
              <a:t>Utdanning.</a:t>
            </a:r>
          </a:p>
          <a:p>
            <a:pPr lvl="1"/>
            <a:r>
              <a:rPr lang="nb-NO" dirty="0"/>
              <a:t>Rekrutteringskampanje</a:t>
            </a:r>
          </a:p>
          <a:p>
            <a:pPr lvl="1"/>
            <a:r>
              <a:rPr lang="nb-NO" dirty="0"/>
              <a:t>Gjennom lobby aktiviteter fokusere på hvilken sikkerhetspolitisk rolle Øst-Finnmarks har i dagens internasjonale situasjon, og hvilke tiltak som vi mener vil styrke den sivile beredskapen i regionen.</a:t>
            </a:r>
          </a:p>
          <a:p>
            <a:pPr lvl="1"/>
            <a:r>
              <a:rPr lang="nb-NO" dirty="0"/>
              <a:t>Eget Øst-Finnmarkseminar i Oslo for storting og regjeringsapparat.</a:t>
            </a:r>
          </a:p>
          <a:p>
            <a:pPr lvl="1"/>
            <a:r>
              <a:rPr lang="nb-NO" dirty="0"/>
              <a:t>Være synlig og gi innspill i  Brussel under EU sin diskusjon om Arktisk politikk og </a:t>
            </a:r>
            <a:r>
              <a:rPr lang="nb-NO" dirty="0" err="1"/>
              <a:t>urfolksperspektive</a:t>
            </a:r>
            <a:r>
              <a:rPr lang="nb-NO" dirty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801265"/>
      </p:ext>
    </p:extLst>
  </p:cSld>
  <p:clrMapOvr>
    <a:masterClrMapping/>
  </p:clrMapOvr>
</p:sld>
</file>

<file path=ppt/theme/theme1.xml><?xml version="1.0" encoding="utf-8"?>
<a:theme xmlns:a="http://schemas.openxmlformats.org/drawingml/2006/main" name="Ram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TM03457475[[fn=Ramme]]</Template>
  <TotalTime>870</TotalTime>
  <Words>765</Words>
  <Application>Microsoft Office PowerPoint</Application>
  <PresentationFormat>Widescreen</PresentationFormat>
  <Paragraphs>101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5" baseType="lpstr">
      <vt:lpstr>Symbol</vt:lpstr>
      <vt:lpstr>Corbel</vt:lpstr>
      <vt:lpstr>Garamond</vt:lpstr>
      <vt:lpstr>Wingdings 2</vt:lpstr>
      <vt:lpstr>Open Sans</vt:lpstr>
      <vt:lpstr>Calibri</vt:lpstr>
      <vt:lpstr>Arial</vt:lpstr>
      <vt:lpstr>Times New Roman</vt:lpstr>
      <vt:lpstr>Ramme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Generell Lobby virksomhet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Regionrådets rolle i en ny storregion  Trond Haukanes  Daglig leder Øst-Finnmark Regionråd</dc:title>
  <dc:creator>Trond Haukanes</dc:creator>
  <cp:lastModifiedBy>Trond Haukanes</cp:lastModifiedBy>
  <cp:revision>92</cp:revision>
  <dcterms:created xsi:type="dcterms:W3CDTF">2017-12-07T12:08:53Z</dcterms:created>
  <dcterms:modified xsi:type="dcterms:W3CDTF">2024-10-10T12:46:47Z</dcterms:modified>
</cp:coreProperties>
</file>