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  <p:sldMasterId id="2147483652" r:id="rId2"/>
    <p:sldMasterId id="2147483662" r:id="rId3"/>
  </p:sldMasterIdLst>
  <p:notesMasterIdLst>
    <p:notesMasterId r:id="rId15"/>
  </p:notesMasterIdLst>
  <p:sldIdLst>
    <p:sldId id="256" r:id="rId4"/>
    <p:sldId id="279" r:id="rId5"/>
    <p:sldId id="272" r:id="rId6"/>
    <p:sldId id="265" r:id="rId7"/>
    <p:sldId id="264" r:id="rId8"/>
    <p:sldId id="267" r:id="rId9"/>
    <p:sldId id="283" r:id="rId10"/>
    <p:sldId id="285" r:id="rId11"/>
    <p:sldId id="284" r:id="rId12"/>
    <p:sldId id="286" r:id="rId13"/>
    <p:sldId id="261" r:id="rId14"/>
  </p:sldIdLst>
  <p:sldSz cx="12192000" cy="6858000"/>
  <p:notesSz cx="6792913" cy="992505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9"/>
    <a:srgbClr val="FB7208"/>
    <a:srgbClr val="788385"/>
    <a:srgbClr val="2D3540"/>
    <a:srgbClr val="FF9151"/>
    <a:srgbClr val="607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3549" autoAdjust="0"/>
    <p:restoredTop sz="85079" autoAdjust="0"/>
  </p:normalViewPr>
  <p:slideViewPr>
    <p:cSldViewPr snapToGrid="0">
      <p:cViewPr varScale="1">
        <p:scale>
          <a:sx n="58" d="100"/>
          <a:sy n="58" d="100"/>
        </p:scale>
        <p:origin x="144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Christian Dall Nygård" userId="0f4b5162-f87d-4167-bff9-ac0a9f8870da" providerId="ADAL" clId="{2C7821F8-D65C-4A90-BD52-07599B490027}"/>
    <pc:docChg chg="modSld">
      <pc:chgData name="Hans Christian Dall Nygård" userId="0f4b5162-f87d-4167-bff9-ac0a9f8870da" providerId="ADAL" clId="{2C7821F8-D65C-4A90-BD52-07599B490027}" dt="2022-10-10T14:30:23.580" v="4" actId="20577"/>
      <pc:docMkLst>
        <pc:docMk/>
      </pc:docMkLst>
      <pc:sldChg chg="modSp mod">
        <pc:chgData name="Hans Christian Dall Nygård" userId="0f4b5162-f87d-4167-bff9-ac0a9f8870da" providerId="ADAL" clId="{2C7821F8-D65C-4A90-BD52-07599B490027}" dt="2022-10-10T14:30:23.580" v="4" actId="20577"/>
        <pc:sldMkLst>
          <pc:docMk/>
          <pc:sldMk cId="1645614469" sldId="258"/>
        </pc:sldMkLst>
        <pc:spChg chg="mod">
          <ac:chgData name="Hans Christian Dall Nygård" userId="0f4b5162-f87d-4167-bff9-ac0a9f8870da" providerId="ADAL" clId="{2C7821F8-D65C-4A90-BD52-07599B490027}" dt="2022-10-10T14:30:23.580" v="4" actId="20577"/>
          <ac:spMkLst>
            <pc:docMk/>
            <pc:sldMk cId="1645614469" sldId="258"/>
            <ac:spMk id="3" creationId="{EA9B746B-38E1-D54D-81EC-CA1B9122B1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8EC81-1B07-4896-9E74-CEDF469575A2}" type="datetimeFigureOut">
              <a:rPr lang="nb-NO" smtClean="0"/>
              <a:t>23.02.2023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CAF99-0866-47A2-B4E9-07BDEC68C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17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CAF99-0866-47A2-B4E9-07BDEC68C66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52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CAF99-0866-47A2-B4E9-07BDEC68C66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78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CAF99-0866-47A2-B4E9-07BDEC68C66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77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CAF99-0866-47A2-B4E9-07BDEC68C66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88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CAF99-0866-47A2-B4E9-07BDEC68C66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527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CAF99-0866-47A2-B4E9-07BDEC68C66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84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CAF99-0866-47A2-B4E9-07BDEC68C66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360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CAF99-0866-47A2-B4E9-07BDEC68C66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37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7">
            <a:extLst>
              <a:ext uri="{FF2B5EF4-FFF2-40B4-BE49-F238E27FC236}">
                <a16:creationId xmlns:a16="http://schemas.microsoft.com/office/drawing/2014/main" id="{9F54921E-C5F3-49F5-917E-E80FFBC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1" y="2766218"/>
            <a:ext cx="4704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DCB42737-317F-4432-90C5-E9B626387D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9A2C1EA-194B-4A3C-90B9-2A9A255D7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" y="2082146"/>
            <a:ext cx="2163525" cy="4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4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8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g vannme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31A20BA-63C6-4262-BE96-0AB51EE25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r="35738" b="30405"/>
          <a:stretch/>
        </p:blipFill>
        <p:spPr>
          <a:xfrm>
            <a:off x="8929261" y="3325269"/>
            <a:ext cx="3262739" cy="35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176E8451-2D82-4D4B-B552-ED9DDA7EBD7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8950" y="1097136"/>
            <a:ext cx="11214100" cy="388143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778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logo og plass ti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D70849F-16BA-4C43-BAF6-B921B2F124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43600" y="864524"/>
            <a:ext cx="6018213" cy="5710901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079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or m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87CD3D9-0404-4D5D-A0B9-AED5EA83BE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76" y="1444595"/>
            <a:ext cx="2658048" cy="599702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6679DF0-03E8-4941-B4A0-89010A7563B1}"/>
              </a:ext>
            </a:extLst>
          </p:cNvPr>
          <p:cNvCxnSpPr>
            <a:cxnSpLocks/>
          </p:cNvCxnSpPr>
          <p:nvPr userDrawn="1"/>
        </p:nvCxnSpPr>
        <p:spPr>
          <a:xfrm>
            <a:off x="2162452" y="2244229"/>
            <a:ext cx="7867097" cy="0"/>
          </a:xfrm>
          <a:prstGeom prst="line">
            <a:avLst/>
          </a:prstGeom>
          <a:ln>
            <a:solidFill>
              <a:srgbClr val="D7D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34BA601F-98E9-44E7-8822-7079B4AC51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62175" y="2572075"/>
            <a:ext cx="7867098" cy="72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err="1"/>
              <a:t>Takk</a:t>
            </a:r>
            <a:r>
              <a:rPr lang="en-US" dirty="0"/>
              <a:t> for meg!</a:t>
            </a:r>
            <a:endParaRPr lang="nb-NO" dirty="0"/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083780C0-C119-4B72-84A5-AA53BB4CEE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2175" y="3563938"/>
            <a:ext cx="7867650" cy="2211387"/>
          </a:xfrm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Etternavn</a:t>
            </a:r>
            <a:endParaRPr lang="en-US" dirty="0"/>
          </a:p>
          <a:p>
            <a:pPr lvl="0"/>
            <a:r>
              <a:rPr lang="en-US" dirty="0"/>
              <a:t>navn@kkf.no</a:t>
            </a:r>
          </a:p>
          <a:p>
            <a:pPr lvl="0"/>
            <a:r>
              <a:rPr lang="en-US" dirty="0"/>
              <a:t>999 99 999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506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D3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1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83A0A8B5-F0A9-45CB-B151-CFC7723F2A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1" y="198534"/>
            <a:ext cx="1659503" cy="374413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EC341F90-CE8B-410C-AE06-2526A72E7BC4}"/>
              </a:ext>
            </a:extLst>
          </p:cNvPr>
          <p:cNvCxnSpPr>
            <a:cxnSpLocks/>
          </p:cNvCxnSpPr>
          <p:nvPr userDrawn="1"/>
        </p:nvCxnSpPr>
        <p:spPr>
          <a:xfrm>
            <a:off x="241205" y="676686"/>
            <a:ext cx="11709591" cy="0"/>
          </a:xfrm>
          <a:prstGeom prst="line">
            <a:avLst/>
          </a:prstGeom>
          <a:ln>
            <a:solidFill>
              <a:srgbClr val="D7D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6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1" r:id="rId2"/>
    <p:sldLayoutId id="2147483655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5802127-8A9D-4F80-BA7E-EFD313B37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7238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CD4DD1-1A91-4D80-970F-9F572454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42" y="4488872"/>
            <a:ext cx="4913398" cy="5902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/>
            </a:r>
            <a:br>
              <a:rPr lang="en-US" dirty="0"/>
            </a:br>
            <a:endParaRPr lang="nb-NO" dirty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99AD79E9-4190-4E12-BA42-AA5815252621}"/>
              </a:ext>
            </a:extLst>
          </p:cNvPr>
          <p:cNvCxnSpPr/>
          <p:nvPr/>
        </p:nvCxnSpPr>
        <p:spPr>
          <a:xfrm>
            <a:off x="664442" y="2732662"/>
            <a:ext cx="443204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197429" y="3997548"/>
            <a:ext cx="4380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PRESENTASJON FOR </a:t>
            </a:r>
          </a:p>
          <a:p>
            <a:r>
              <a:rPr lang="nb-NO" sz="2400" dirty="0" smtClean="0">
                <a:solidFill>
                  <a:schemeClr val="bg1"/>
                </a:solidFill>
              </a:rPr>
              <a:t>ØST-FINNMARKRÅDET.</a:t>
            </a:r>
          </a:p>
          <a:p>
            <a:r>
              <a:rPr lang="nb-NO" sz="2400" dirty="0" smtClean="0">
                <a:solidFill>
                  <a:schemeClr val="bg1"/>
                </a:solidFill>
              </a:rPr>
              <a:t>KIRKENES 24.02.23 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829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/>
          <a:srcRect l="2780" t="19406" r="25290" b="5823"/>
          <a:stretch/>
        </p:blipFill>
        <p:spPr>
          <a:xfrm>
            <a:off x="1149648" y="1829702"/>
            <a:ext cx="9325847" cy="513981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287965" y="814039"/>
            <a:ext cx="9049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Horizon Capital Growth Fund,  UKRAINA.                                                                Leading </a:t>
            </a:r>
            <a:r>
              <a:rPr lang="en-US" sz="2000" b="1" dirty="0">
                <a:solidFill>
                  <a:schemeClr val="accent2"/>
                </a:solidFill>
              </a:rPr>
              <a:t>PE firm in Ukraine and Moldova with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$1.2bn </a:t>
            </a:r>
            <a:r>
              <a:rPr lang="en-US" sz="2000" b="1" dirty="0" smtClean="0">
                <a:solidFill>
                  <a:schemeClr val="accent2"/>
                </a:solidFill>
              </a:rPr>
              <a:t>AUM, </a:t>
            </a:r>
            <a:r>
              <a:rPr lang="en-US" sz="2000" b="1" dirty="0">
                <a:solidFill>
                  <a:schemeClr val="accent2"/>
                </a:solidFill>
              </a:rPr>
              <a:t>managing 6 funds invested in the Region</a:t>
            </a:r>
            <a:endParaRPr lang="nb-NO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9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35" y="2780322"/>
            <a:ext cx="5290457" cy="336368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712028" y="2318657"/>
            <a:ext cx="465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5"/>
                </a:solidFill>
              </a:rPr>
              <a:t>Takk for oppmerksomheten</a:t>
            </a:r>
            <a:endParaRPr lang="nb-NO" sz="2400" b="1" dirty="0">
              <a:solidFill>
                <a:schemeClr val="accent5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420299" y="1949986"/>
            <a:ext cx="2622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Bjørn Celius - 90041349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178235" y="6235548"/>
            <a:ext cx="542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2"/>
                </a:solidFill>
              </a:rPr>
              <a:t>         </a:t>
            </a:r>
            <a:r>
              <a:rPr lang="nb-NO" sz="3600" b="1" dirty="0" smtClean="0">
                <a:solidFill>
                  <a:schemeClr val="accent2"/>
                </a:solidFill>
              </a:rPr>
              <a:t>Det er vår tid nå !</a:t>
            </a:r>
            <a:endParaRPr lang="nb-NO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0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48393" y="1906511"/>
            <a:ext cx="794349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Snarere enn nedleggelse mener k o m i t e </a:t>
            </a:r>
            <a:r>
              <a:rPr lang="nb-NO" sz="2000" dirty="0" err="1"/>
              <a:t>e</a:t>
            </a:r>
            <a:r>
              <a:rPr lang="nb-NO" sz="2000" dirty="0"/>
              <a:t> n at evalueringen av fondene gir grunnlag for å vurdere endringer i fondenes innretning og måten de forvaltes på. Situasjonen i regionen er i dag ikke den samme som den var da fondene ble opprettet i henholdsvis 1996 og 1997. </a:t>
            </a:r>
            <a:r>
              <a:rPr lang="nb-NO" sz="2000" b="1" dirty="0"/>
              <a:t>Fondenes investeringsmandat bør vurderes i lys av den utvikling som har vært, og tilpasses dagens situasjon</a:t>
            </a:r>
            <a:r>
              <a:rPr lang="nb-NO" sz="2000" dirty="0"/>
              <a:t>.</a:t>
            </a:r>
          </a:p>
          <a:p>
            <a:endParaRPr lang="nb-NO" dirty="0"/>
          </a:p>
          <a:p>
            <a:endParaRPr lang="nb-NO" sz="2800" i="1" dirty="0" smtClean="0">
              <a:solidFill>
                <a:schemeClr val="accent1"/>
              </a:solidFill>
            </a:endParaRPr>
          </a:p>
          <a:p>
            <a:r>
              <a:rPr lang="nb-NO" sz="2000" b="1" i="1" dirty="0" smtClean="0">
                <a:solidFill>
                  <a:schemeClr val="accent2"/>
                </a:solidFill>
              </a:rPr>
              <a:t>Det </a:t>
            </a:r>
            <a:r>
              <a:rPr lang="nb-NO" sz="2000" b="1" i="1" dirty="0">
                <a:solidFill>
                  <a:schemeClr val="accent2"/>
                </a:solidFill>
              </a:rPr>
              <a:t>er en slik tilpassing som Forvalter og Fondets styre nå ber om blir gjort, basert på erfaring siden ny Forvalteravtale ble </a:t>
            </a:r>
            <a:r>
              <a:rPr lang="nb-NO" sz="2000" b="1" i="1" dirty="0" smtClean="0">
                <a:solidFill>
                  <a:schemeClr val="accent2"/>
                </a:solidFill>
              </a:rPr>
              <a:t>inngått!</a:t>
            </a:r>
            <a:endParaRPr lang="nb-NO" sz="2000" b="1" i="1" dirty="0">
              <a:solidFill>
                <a:schemeClr val="accent2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24593" y="684810"/>
            <a:ext cx="10540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400" i="1" dirty="0"/>
          </a:p>
          <a:p>
            <a:endParaRPr lang="nb-NO" sz="1600" b="1" i="1" dirty="0" smtClean="0"/>
          </a:p>
          <a:p>
            <a:r>
              <a:rPr lang="nb-NO" sz="2000" b="1" i="1" dirty="0" smtClean="0"/>
              <a:t>Fra </a:t>
            </a:r>
            <a:r>
              <a:rPr lang="nb-NO" sz="2000" b="1" i="1" dirty="0"/>
              <a:t>Næringskomiteens innstilling den 10 november 2016: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126255" y="143219"/>
            <a:ext cx="9771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chemeClr val="accent2"/>
                </a:solidFill>
              </a:rPr>
              <a:t>Investeringsfond for NV-Russland og Øst-Europa</a:t>
            </a:r>
            <a:endParaRPr lang="nb-NO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15197CA-38F0-494B-9B63-51E6E18BB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84" y="127000"/>
            <a:ext cx="8684567" cy="371871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431DB79-0542-6942-8A8F-D969D7F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19" y="2763272"/>
            <a:ext cx="6699654" cy="3718718"/>
          </a:xfrm>
          <a:prstGeom prst="rect">
            <a:avLst/>
          </a:prstGeom>
        </p:spPr>
      </p:pic>
      <p:sp>
        <p:nvSpPr>
          <p:cNvPr id="2" name="Pil høyre 1"/>
          <p:cNvSpPr/>
          <p:nvPr/>
        </p:nvSpPr>
        <p:spPr>
          <a:xfrm>
            <a:off x="2483319" y="5101389"/>
            <a:ext cx="490888" cy="356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l høyre 4"/>
          <p:cNvSpPr/>
          <p:nvPr/>
        </p:nvSpPr>
        <p:spPr>
          <a:xfrm>
            <a:off x="2454443" y="3085457"/>
            <a:ext cx="519764" cy="370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83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94890" y="784452"/>
            <a:ext cx="1092371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Endringer i investeringsmandatet, </a:t>
            </a:r>
            <a:r>
              <a:rPr lang="nb-NO" b="1" dirty="0"/>
              <a:t>hvor målet er å bli en «døråpner» for Norge i </a:t>
            </a:r>
            <a:r>
              <a:rPr lang="nb-NO" b="1" dirty="0" smtClean="0"/>
              <a:t>mandatområdet, </a:t>
            </a:r>
            <a:r>
              <a:rPr lang="nb-NO" b="1" dirty="0"/>
              <a:t>og en </a:t>
            </a:r>
            <a:r>
              <a:rPr lang="nb-NO" b="1" dirty="0" smtClean="0"/>
              <a:t>«påvirke-investor</a:t>
            </a:r>
            <a:r>
              <a:rPr lang="nb-NO" b="1" dirty="0"/>
              <a:t>»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>
                <a:effectLst/>
                <a:ea typeface="Calibri" panose="020F0502020204030204" pitchFamily="34" charset="0"/>
              </a:rPr>
              <a:t>med prioriterte investeringer innen blant annet det «grønne skifte» og særlig fokus på </a:t>
            </a:r>
            <a:r>
              <a:rPr lang="nb-NO" sz="1800" dirty="0" smtClean="0">
                <a:effectLst/>
                <a:ea typeface="Calibri" panose="020F0502020204030204" pitchFamily="34" charset="0"/>
              </a:rPr>
              <a:t>ESG. (Miljø-, Sosiale og Forretningsmessige forhold)</a:t>
            </a:r>
            <a:endParaRPr lang="nb-NO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b="1" u="sng" dirty="0"/>
              <a:t>Ledende på direkteinvesteringer i Ø-Europa</a:t>
            </a:r>
            <a:r>
              <a:rPr lang="nb-NO" b="1" dirty="0"/>
              <a:t>, både gjennom: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600" dirty="0"/>
              <a:t>Investeringer i eksisterende norske bedrifter som har aktiviteter i mandatområdet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600" dirty="0"/>
              <a:t>Forretningsutvikling, </a:t>
            </a:r>
            <a:r>
              <a:rPr lang="nb-NO" sz="1600" dirty="0" err="1"/>
              <a:t>dvs</a:t>
            </a:r>
            <a:r>
              <a:rPr lang="nb-NO" sz="1600" dirty="0"/>
              <a:t> nye prosjekter mellom norske og utenlandske bedrifter, særlig fokus på Nord-Norge, hvor Fondet deltar på like vilkår med andre investorer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600" dirty="0"/>
              <a:t>Investeringer i bedrifter i mandatområdet som i fremtiden defineres å være av interesse for norsk næringsliv (innenfor nøkkelsektorer som grønn energi, akvakultur, helse og omsorg, digitalisering </a:t>
            </a:r>
            <a:r>
              <a:rPr lang="nb-NO" sz="1600" dirty="0" err="1"/>
              <a:t>osv</a:t>
            </a:r>
            <a:r>
              <a:rPr lang="nb-NO" sz="1600" dirty="0"/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b="1" u="sng" dirty="0"/>
              <a:t>Ledende på investeringer i fond i Øst-Europa </a:t>
            </a:r>
            <a:r>
              <a:rPr lang="nb-NO" b="1" dirty="0"/>
              <a:t>og vise veien for norske investorer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600" dirty="0"/>
              <a:t>få eller ingen norske investorer er inne i slike fond i dag. Risikospredning og kompetente lokale team. (Forvalter har 25 års kjennskap til dette markedet).</a:t>
            </a:r>
          </a:p>
          <a:p>
            <a:pPr lvl="2"/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Dette, samt </a:t>
            </a:r>
            <a:r>
              <a:rPr lang="nb-NO" b="1" dirty="0"/>
              <a:t>en økning av Fondets størrelse</a:t>
            </a:r>
            <a:r>
              <a:rPr lang="nb-NO" dirty="0"/>
              <a:t>, vil øke tilfanget av </a:t>
            </a:r>
            <a:r>
              <a:rPr lang="nb-NO" dirty="0" smtClean="0"/>
              <a:t>investeringsmuligheter </a:t>
            </a:r>
            <a:r>
              <a:rPr lang="nb-NO" dirty="0"/>
              <a:t>da Fondet oppfattes som en mer attraktiv partner. </a:t>
            </a:r>
            <a:r>
              <a:rPr lang="nb-NO" dirty="0" smtClean="0"/>
              <a:t>Flere muligheter, </a:t>
            </a:r>
            <a:r>
              <a:rPr lang="nb-NO" dirty="0"/>
              <a:t>gir bedre investeringer, som igjen gir bedre avkastning.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Økt størrelse på Fondet og politiske målsetninger med Fondet kan medføre at eierskapet bør vurderes (foreslått </a:t>
            </a:r>
            <a:r>
              <a:rPr lang="nb-NO" dirty="0" err="1"/>
              <a:t>Investinor</a:t>
            </a:r>
            <a:r>
              <a:rPr lang="nb-NO" dirty="0"/>
              <a:t>, men kan også vurdere å underlegges direkte NFD eller UD).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170323" y="110169"/>
            <a:ext cx="991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2"/>
                </a:solidFill>
              </a:rPr>
              <a:t>Vår visjon om investeringsfondet</a:t>
            </a:r>
            <a:endParaRPr lang="nb-N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12291" y="729081"/>
            <a:ext cx="103781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1"/>
                </a:solidFill>
              </a:rPr>
              <a:t/>
            </a:r>
            <a:br>
              <a:rPr lang="nb-NO" sz="2000" b="1" dirty="0">
                <a:solidFill>
                  <a:schemeClr val="accent1"/>
                </a:solidFill>
              </a:rPr>
            </a:br>
            <a:r>
              <a:rPr lang="nb-NO" b="1" dirty="0" smtClean="0"/>
              <a:t>Samtidighetsprinsippet </a:t>
            </a:r>
            <a:r>
              <a:rPr lang="nb-NO" b="1" dirty="0"/>
              <a:t>og like vilkår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Fondet må ha norske medinvestorer; døråpner muligheten forsvinner.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Like vilkår; fører ofte til at eier er tvunget til å ta utbytte, for så å reinvestere; gjør det skattemessig ulønnsomt å få Fondet som partner.</a:t>
            </a:r>
            <a:r>
              <a:rPr lang="nb-NO" sz="1400" dirty="0">
                <a:solidFill>
                  <a:srgbClr val="00B050"/>
                </a:solidFill>
              </a:rPr>
              <a:t/>
            </a:r>
            <a:br>
              <a:rPr lang="nb-NO" sz="1400" dirty="0">
                <a:solidFill>
                  <a:srgbClr val="00B050"/>
                </a:solidFill>
              </a:rPr>
            </a:br>
            <a:endParaRPr lang="nb-NO" sz="1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Land som blir EU medlem bortfaller; kompetanse og markedsmuligheter forsvinner.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De fleste prosjekter fondet har investert i og solgt med gevinst er i land som nå er utenfor mandatet (Baltikum). Georgia, Moldova og Ukraina har søkt om EU medlemskap og kan således forsvinne ut av Fondets mandat.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Investeringsbeløp – Fondsstørrelsen må opp for å kunne investere større beløp i prosjekter og i Fond.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Dette gir bedre </a:t>
            </a:r>
            <a:r>
              <a:rPr lang="nb-NO" sz="1400" dirty="0" smtClean="0"/>
              <a:t>investeringsmuligheter </a:t>
            </a:r>
            <a:r>
              <a:rPr lang="nb-NO" sz="1400" dirty="0"/>
              <a:t>(antall og kvalitet), Fondet blir en mer attraktiv investor, samt muligheten til å ha et større team på plass og være en attraktiv Forvalter/arbeidsgiver (økt tilstedeværelse i Sør-Varanger)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Mer fokus på investeringer i lokale PE Fond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Gir mulighet til å bruke Fondenes lokale kompetente investeringsteam (gir tilgang til lokal ekspertise, noe et team lokalisert i Kirkenes vanskelig kan bygge opp). Gir </a:t>
            </a:r>
            <a:r>
              <a:rPr lang="nb-NO" sz="1400" dirty="0" smtClean="0"/>
              <a:t>større investeringstilgang, </a:t>
            </a:r>
            <a:r>
              <a:rPr lang="nb-NO" sz="1400" dirty="0"/>
              <a:t>co-investeringsmuligheter, risikospredning gjennom diversifisering av portefølje, og spisskompetanse på mandatområdet, som norsk næringsliv kan dra nytte av.</a:t>
            </a:r>
            <a:br>
              <a:rPr lang="nb-NO" sz="1400" dirty="0"/>
            </a:b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Generelle vilkår for investeringer tilpasses til andre DFI/</a:t>
            </a:r>
            <a:r>
              <a:rPr lang="nb-NO" b="1" dirty="0" err="1"/>
              <a:t>IFIs</a:t>
            </a:r>
            <a:r>
              <a:rPr lang="nb-NO" b="1" dirty="0"/>
              <a:t> som opererer i mandatområdet</a:t>
            </a:r>
            <a:r>
              <a:rPr lang="nb-NO" dirty="0"/>
              <a:t>.</a:t>
            </a:r>
          </a:p>
          <a:p>
            <a:pPr lvl="1"/>
            <a:r>
              <a:rPr lang="nb-NO" sz="1400" dirty="0"/>
              <a:t>(DFI/IFI: </a:t>
            </a:r>
            <a:r>
              <a:rPr lang="nb-NO" sz="1400" dirty="0" err="1"/>
              <a:t>development</a:t>
            </a:r>
            <a:r>
              <a:rPr lang="nb-NO" sz="1400" dirty="0"/>
              <a:t> </a:t>
            </a:r>
            <a:r>
              <a:rPr lang="nb-NO" sz="1400" dirty="0" err="1"/>
              <a:t>financial</a:t>
            </a:r>
            <a:r>
              <a:rPr lang="nb-NO" sz="1400" dirty="0"/>
              <a:t> </a:t>
            </a:r>
            <a:r>
              <a:rPr lang="nb-NO" sz="1400" dirty="0" err="1"/>
              <a:t>institution</a:t>
            </a:r>
            <a:r>
              <a:rPr lang="nb-NO" sz="1400" dirty="0"/>
              <a:t>/</a:t>
            </a:r>
            <a:r>
              <a:rPr lang="nb-NO" sz="1400" dirty="0" err="1"/>
              <a:t>international</a:t>
            </a:r>
            <a:r>
              <a:rPr lang="nb-NO" sz="1400" dirty="0"/>
              <a:t> </a:t>
            </a:r>
            <a:r>
              <a:rPr lang="nb-NO" sz="1400" dirty="0" err="1"/>
              <a:t>financial</a:t>
            </a:r>
            <a:r>
              <a:rPr lang="nb-NO" sz="1400" dirty="0"/>
              <a:t> </a:t>
            </a:r>
            <a:r>
              <a:rPr lang="nb-NO" sz="1400" dirty="0" err="1"/>
              <a:t>institution</a:t>
            </a:r>
            <a:r>
              <a:rPr lang="nb-NO" sz="1400" dirty="0"/>
              <a:t>)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126255" y="-101916"/>
            <a:ext cx="9771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2"/>
                </a:solidFill>
              </a:rPr>
              <a:t>Fondet oppfattes som lite konkurransedyktig, uten vilkår som er optimale og tilpasset markedet    </a:t>
            </a:r>
            <a:endParaRPr lang="nb-N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56506" y="652350"/>
            <a:ext cx="1134168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000" b="1" dirty="0">
              <a:solidFill>
                <a:schemeClr val="accent1"/>
              </a:solidFill>
            </a:endParaRPr>
          </a:p>
          <a:p>
            <a:endParaRPr lang="nb-NO" sz="2000" b="1" dirty="0">
              <a:solidFill>
                <a:schemeClr val="accent1"/>
              </a:solidFill>
            </a:endParaRPr>
          </a:p>
          <a:p>
            <a:r>
              <a:rPr lang="nb-NO" b="1" i="1" dirty="0"/>
              <a:t>Nødvendige endringer:</a:t>
            </a:r>
            <a:r>
              <a:rPr lang="nb-NO" b="1" dirty="0"/>
              <a:t/>
            </a:r>
            <a:br>
              <a:rPr lang="nb-NO" b="1" dirty="0"/>
            </a:br>
            <a:r>
              <a:rPr lang="nb-NO" sz="12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Fjerne kravet om </a:t>
            </a:r>
            <a:r>
              <a:rPr lang="nb-NO" b="1" u="sng" dirty="0"/>
              <a:t>norsk</a:t>
            </a:r>
            <a:r>
              <a:rPr lang="nb-NO" b="1" dirty="0"/>
              <a:t> medinvestor</a:t>
            </a:r>
            <a:r>
              <a:rPr lang="nb-NO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Kravet kom inn i Forvalteravtalen, </a:t>
            </a:r>
            <a:r>
              <a:rPr lang="nb-NO" sz="1400" u="sng" dirty="0"/>
              <a:t>men er IKKE nevnt i Oppdragsbrevet fra NFD</a:t>
            </a:r>
            <a:r>
              <a:rPr lang="nb-NO" sz="1400" dirty="0"/>
              <a:t>. Kravet om at investeringene skal fremme næringssamarbeid mellom Norge og mandatområdet opprettholdes, men skal tolkes vidt.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Utenlandsk medinvestor vurderes som tilstrekkelig.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Fjerne kravet til «samtidighet og på like vilkår»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Få mulighet til å investere uten med-investorer. </a:t>
            </a:r>
            <a:r>
              <a:rPr lang="nb-NO" sz="1400" u="sng" dirty="0" err="1"/>
              <a:t>Iflg</a:t>
            </a:r>
            <a:r>
              <a:rPr lang="nb-NO" sz="1400" u="sng" dirty="0"/>
              <a:t> </a:t>
            </a:r>
            <a:r>
              <a:rPr lang="nb-NO" sz="1400" u="sng" dirty="0" err="1"/>
              <a:t>Menon</a:t>
            </a:r>
            <a:r>
              <a:rPr lang="nb-NO" sz="1400" u="sng" dirty="0"/>
              <a:t> skaper ikke dette noe EØS/statsstøtte problematikk, så lenge investeringene gjøres på kommersielt grunnlag (som skal være Fondets viktigste kriterium). Det kan være nødvendig å få gjort en vurdering av dette fra et kompetent advokatfirma.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100% deltakelse i en rettet emisjon basert på uavhengig verdivurdering av selskapet, vurderes som tilstrekkelig.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Alternativt (hvis EØS-problem), aksepteres 30% privat deltakelse, enten med kapital eller </a:t>
            </a:r>
            <a:r>
              <a:rPr lang="nb-NO" sz="1400" dirty="0" err="1"/>
              <a:t>tingsinnskudd</a:t>
            </a:r>
            <a:r>
              <a:rPr lang="nb-NO" sz="1400" dirty="0"/>
              <a:t>.</a:t>
            </a:r>
            <a:br>
              <a:rPr lang="nb-NO" sz="1400" dirty="0"/>
            </a:b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Fjerne begrensningene på investeringer i land i Øst-Europa som har blitt EU-medlem.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Mandatområdet defineres til å dekke alle land som tidligere inngikk i Comecon-området, pluss Jugoslavia og Albania.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Ordlyden i Oppdragsbrevet fra NFD er også tvetydig, da mandatområdet inkluderer alle Sovjet-republikker (altså også de 3 baltiske land).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Målhierarkiet endres til å sette «</a:t>
            </a:r>
            <a:r>
              <a:rPr lang="nb-NO" b="1" dirty="0" smtClean="0"/>
              <a:t>døråpner-prinsippet» </a:t>
            </a:r>
            <a:r>
              <a:rPr lang="nb-NO" b="1" dirty="0"/>
              <a:t>først, sammen med kommersialitet/avkastningskrav.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Fondet skal kunne gjøre direkte-investeringer og fondsinvesteringer når dette kan åpne for fremtidige investeringer fra andre norske investorer eller forventet samarbeid med norsk næringsliv</a:t>
            </a:r>
            <a:br>
              <a:rPr lang="nb-NO" sz="1400" dirty="0"/>
            </a:br>
            <a:endParaRPr lang="nb-NO" sz="1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214390" y="77118"/>
            <a:ext cx="986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2"/>
                </a:solidFill>
              </a:rPr>
              <a:t>Konkrete forslag til endringer i dagens mandat</a:t>
            </a:r>
            <a:endParaRPr lang="nb-N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36720" y="868587"/>
            <a:ext cx="101614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/>
          </a:p>
          <a:p>
            <a:r>
              <a:rPr lang="nb-NO" sz="1200" b="1" dirty="0" smtClean="0"/>
              <a:t> 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Fondet størrelse økes fra 265m til 1 </a:t>
            </a:r>
            <a:r>
              <a:rPr lang="nb-NO" b="1" dirty="0" err="1"/>
              <a:t>mrd</a:t>
            </a:r>
            <a:r>
              <a:rPr lang="nb-NO" b="1" dirty="0"/>
              <a:t> NOK over 3 år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Dette vil gi Forvalter mulighet til å styrke teamet i Kirkenes og være en attraktiv arbeidsgiver og tiltrekke seg kompetanse til Sør-Varanger (i samsvar med Stortingets innstilling)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Dette vil gi Fondet mulighet til å gjøre større investeringer, både i selskaper og i Fond, gjøre Fondet til en mer attraktiv investor-partner, og </a:t>
            </a:r>
            <a:r>
              <a:rPr lang="nb-NO" sz="1400" dirty="0" smtClean="0"/>
              <a:t>gis </a:t>
            </a:r>
            <a:r>
              <a:rPr lang="nb-NO" sz="1400" dirty="0"/>
              <a:t>bedre </a:t>
            </a:r>
            <a:r>
              <a:rPr lang="nb-NO" sz="1400" dirty="0" smtClean="0"/>
              <a:t>investeringsmuligheter.</a:t>
            </a:r>
            <a:endParaRPr lang="nb-N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Fondet kan da investere i mer attraktive, profesjonelle selskaper, og dermed sikre bedre forventet avkastning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Det forventes at 250m NOK investeres direkte i selskaper, og 500m NOK i Fond.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Forvalter vil redusere Forvaltningshonorar (%-sats av kapital under forvaltning)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Maks investering i Fond settes til 100m NOK, og maks investering i selskaper/prosjekter settes til 75m NOK. Maks investering i SPVs for syndikert realisering av flere prosjekter settes til 100m NOK.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Fondet blir en mer seriøs aktør som følge av størrelse, og vil øke universet av investeringsmuligheter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ea typeface="Calibri" panose="020F0502020204030204" pitchFamily="34" charset="0"/>
              </a:rPr>
              <a:t>Styret kan i særskilte tilfeller som begrunnes godt, og som er innenfor fondets risikotoleranse, avvike rammene med inntil 25 %.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CR-policy gjennomgås og tilpasses tilsvarende policy som andre DFI/IFI har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Sektorer som man i dag ikke kan investere i, bør vurderes på nytt (for eksempel salg til offentlig sektor)</a:t>
            </a:r>
          </a:p>
          <a:p>
            <a:pPr lvl="1"/>
            <a:r>
              <a:rPr lang="nb-NO" sz="1000" dirty="0"/>
              <a:t/>
            </a:r>
            <a:br>
              <a:rPr lang="nb-NO" sz="1000" dirty="0"/>
            </a:br>
            <a:r>
              <a:rPr lang="nb-NO" sz="1000" dirty="0"/>
              <a:t>(DFI/IFI: Development Financial </a:t>
            </a:r>
            <a:r>
              <a:rPr lang="nb-NO" sz="1000" dirty="0" err="1"/>
              <a:t>Institution</a:t>
            </a:r>
            <a:r>
              <a:rPr lang="nb-NO" sz="1000" dirty="0"/>
              <a:t>/International Financial </a:t>
            </a:r>
            <a:r>
              <a:rPr lang="nb-NO" sz="1000" dirty="0" err="1"/>
              <a:t>Institution</a:t>
            </a:r>
            <a:r>
              <a:rPr lang="nb-NO" sz="1000" dirty="0"/>
              <a:t>)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236424" y="77118"/>
            <a:ext cx="961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2"/>
                </a:solidFill>
              </a:rPr>
              <a:t>Anbefalte endringer</a:t>
            </a:r>
            <a:endParaRPr lang="nb-N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5799" y="1469571"/>
            <a:ext cx="11190515" cy="520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85800" y="1623806"/>
            <a:ext cx="11375572" cy="538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20485" y="569143"/>
            <a:ext cx="115062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600" dirty="0" smtClean="0"/>
          </a:p>
          <a:p>
            <a:endParaRPr lang="nb-NO" sz="1600" dirty="0" smtClean="0"/>
          </a:p>
          <a:p>
            <a:r>
              <a:rPr lang="nb-NO" sz="1600" dirty="0" smtClean="0"/>
              <a:t>Den </a:t>
            </a:r>
            <a:r>
              <a:rPr lang="nb-NO" sz="1600" dirty="0"/>
              <a:t>strategiske og sikkerhetsmessige viktigheten av bosetting og aktivitet i Nord-Norge var ett av hovedpunktene i Statsministerens  nordområdetale i Tromsø våren 2022.  Han la spesielt vekt på viktigheten av en satsing med fokus på Finnmark, og særlig på Øst-Finnmark grunnet </a:t>
            </a:r>
            <a:r>
              <a:rPr lang="nb-NO" sz="1600" dirty="0" smtClean="0"/>
              <a:t>den </a:t>
            </a:r>
            <a:r>
              <a:rPr lang="nb-NO" sz="1600" b="1" dirty="0" smtClean="0"/>
              <a:t>allerede</a:t>
            </a:r>
            <a:r>
              <a:rPr lang="nb-NO" sz="1600" dirty="0" smtClean="0"/>
              <a:t> </a:t>
            </a:r>
            <a:r>
              <a:rPr lang="nb-NO" sz="1600" b="1" dirty="0" smtClean="0"/>
              <a:t>negative, demografiske utvikling</a:t>
            </a:r>
            <a:r>
              <a:rPr lang="nb-NO" sz="1600" dirty="0" smtClean="0"/>
              <a:t> her, ref. rapport fra </a:t>
            </a:r>
            <a:r>
              <a:rPr lang="nb-NO" sz="1600" dirty="0" err="1" smtClean="0"/>
              <a:t>Menon</a:t>
            </a:r>
            <a:r>
              <a:rPr lang="nb-NO" sz="1600" dirty="0" smtClean="0"/>
              <a:t> </a:t>
            </a:r>
            <a:r>
              <a:rPr lang="nb-NO" sz="1600" dirty="0" err="1" smtClean="0"/>
              <a:t>Economics</a:t>
            </a:r>
            <a:r>
              <a:rPr lang="nb-NO" sz="1600" dirty="0" smtClean="0"/>
              <a:t> høsten 2021.   </a:t>
            </a:r>
          </a:p>
          <a:p>
            <a:endParaRPr lang="nb-NO" sz="1600" dirty="0" smtClean="0"/>
          </a:p>
          <a:p>
            <a:r>
              <a:rPr lang="nb-NO" sz="1600" b="1" dirty="0" smtClean="0"/>
              <a:t>Følgene av krigen i Ukraina gir en betydelig nedskalering av det næringsmessige samarbeidet mellom Russland og Norge i nord</a:t>
            </a:r>
            <a:r>
              <a:rPr lang="nb-NO" sz="1600" dirty="0" smtClean="0"/>
              <a:t>, i verste fall for mange år framover, og det vil kunne bli behov for betydelig omstilling av aktiviteten i flere sektorer. Vi mener at Fondsinstrumentet er et meget godt egnet verktøy som kan  bidra til å møte denne utfordring, og som kan supplere dagens ordninger her. </a:t>
            </a:r>
          </a:p>
          <a:p>
            <a:endParaRPr lang="nb-NO" sz="1600" dirty="0" smtClean="0"/>
          </a:p>
          <a:p>
            <a:r>
              <a:rPr lang="nb-NO" sz="1600" b="1" dirty="0" smtClean="0"/>
              <a:t>Egenkapitalen i næringslivet i Finnmark er svakere enn i andre deler av Norge</a:t>
            </a:r>
            <a:r>
              <a:rPr lang="nb-NO" sz="1600" dirty="0" smtClean="0"/>
              <a:t>, og oppkapitalisering i bedrifter gjøres generelt ved banklån.  Egenkapitalfond med  styrerepresentasjon vil være direkte involvert i utviklingen av de selskap Fondet investerer i.  Slik kan en bidra til å høyne kompetanse, gi styrket fokus på eksternt nettverk og marked, samt bedre vektlegging av egenkapital i næringslivet i nord.  Vi besitter god kompetanse om næringslivet i Nord-Norge og Finnmark spesielt. Vi mener derfor det er gunstig å benytte Investeringsfondet som allerede er lokalisert i Kirkenes, geografisk nært målgruppen for statlige tiltak, som forvalter av et eventuelt statlig nordområdefond. </a:t>
            </a:r>
          </a:p>
          <a:p>
            <a:endParaRPr lang="nb-NO" sz="1600" b="1" dirty="0" smtClean="0"/>
          </a:p>
          <a:p>
            <a:endParaRPr lang="nb-NO" sz="1600" b="1" u="sng" dirty="0" smtClean="0"/>
          </a:p>
          <a:p>
            <a:r>
              <a:rPr lang="nb-NO" sz="1600" b="1" u="sng" dirty="0" smtClean="0"/>
              <a:t>Forslag:</a:t>
            </a:r>
            <a:r>
              <a:rPr lang="nb-NO" sz="1600" u="sng" dirty="0" smtClean="0"/>
              <a:t> </a:t>
            </a:r>
            <a:r>
              <a:rPr lang="nb-NO" sz="1600" b="1" u="sng" dirty="0" smtClean="0"/>
              <a:t>Fondet kan benyttes til investeringer i nordnorske bedrifter / eventuelt bedrifter i Finnmark tilknyttet omstilling som følge av sanksjonene mot Russland. Slike investeringer kan gjøres uten krav om aktivitet mot mandatområdet.  </a:t>
            </a:r>
          </a:p>
          <a:p>
            <a:r>
              <a:rPr lang="nb-NO" sz="1600" b="1" u="sng" dirty="0" smtClean="0"/>
              <a:t>(Tilleggsforslag fra Forvalter til vurdering: Fondet tilføres en tilleggssum på minimum 100 mill. til dette formålet).</a:t>
            </a:r>
            <a:endParaRPr lang="nb-NO" sz="1600" b="1" u="sng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159306" y="0"/>
            <a:ext cx="10032694" cy="73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236424" y="0"/>
            <a:ext cx="995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accent2"/>
                </a:solidFill>
              </a:rPr>
              <a:t>Utfordringer i Nord knyttet til følger av krigen i Ukraina  - med spesielt blikk på Finnmark. </a:t>
            </a:r>
          </a:p>
        </p:txBody>
      </p:sp>
    </p:spTree>
    <p:extLst>
      <p:ext uri="{BB962C8B-B14F-4D97-AF65-F5344CB8AC3E}">
        <p14:creationId xmlns:p14="http://schemas.microsoft.com/office/powerpoint/2010/main" val="25122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01227" y="859834"/>
            <a:ext cx="55083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1"/>
                </a:solidFill>
              </a:rPr>
              <a:t/>
            </a:r>
            <a:br>
              <a:rPr lang="nb-NO" sz="2000" b="1" dirty="0">
                <a:solidFill>
                  <a:schemeClr val="accent1"/>
                </a:solidFill>
              </a:rPr>
            </a:br>
            <a:r>
              <a:rPr lang="nb-NO" sz="1400" dirty="0"/>
              <a:t>Forvalter har et kompetent team på 5 personer, med erfaring fra PE, bank og finans, og ulike industrier. </a:t>
            </a:r>
          </a:p>
          <a:p>
            <a:endParaRPr lang="nb-NO" sz="1400" dirty="0"/>
          </a:p>
          <a:p>
            <a:r>
              <a:rPr lang="nb-NO" sz="1400" dirty="0"/>
              <a:t>Daglig leder hos Forvalter har hatt ansvaret for 4 Russlands-dedikerte investeringsfond, med totalt ca 3 </a:t>
            </a:r>
            <a:r>
              <a:rPr lang="nb-NO" sz="1400" dirty="0" err="1"/>
              <a:t>mrd</a:t>
            </a:r>
            <a:r>
              <a:rPr lang="nb-NO" sz="1400" dirty="0"/>
              <a:t> kroner i kapital, som ble investert i 50 bedrifter i Russland. Fondene har gitt god avkastning.</a:t>
            </a:r>
          </a:p>
          <a:p>
            <a:endParaRPr lang="nb-NO" sz="1400" dirty="0"/>
          </a:p>
          <a:p>
            <a:r>
              <a:rPr lang="nb-NO" sz="1400" dirty="0"/>
              <a:t>Investorer var DNB, Nordea, EBRD, IFC, FMO, DEG, </a:t>
            </a:r>
            <a:r>
              <a:rPr lang="nb-NO" sz="1400" dirty="0" err="1"/>
              <a:t>Finnfund</a:t>
            </a:r>
            <a:r>
              <a:rPr lang="nb-NO" sz="1400" dirty="0"/>
              <a:t>, Sitra, GIMV og ulike nordiske pensjonsfond.</a:t>
            </a:r>
          </a:p>
          <a:p>
            <a:endParaRPr lang="nb-NO" sz="1400" dirty="0"/>
          </a:p>
          <a:p>
            <a:r>
              <a:rPr lang="nb-NO" sz="1400" b="1" dirty="0"/>
              <a:t>Forvalter har unik kunnskap på direkte-investeringer (fra 2m-150m NOK) og kontakter i alle aktive fond i mandat-området, bygd opp siden 1996</a:t>
            </a:r>
            <a:r>
              <a:rPr lang="nb-NO" sz="1400" b="1" dirty="0" smtClean="0"/>
              <a:t>.</a:t>
            </a:r>
          </a:p>
          <a:p>
            <a:endParaRPr lang="nb-NO" sz="1400" b="1" dirty="0"/>
          </a:p>
          <a:p>
            <a:endParaRPr lang="nb-NO" sz="1400" b="1" dirty="0" smtClean="0"/>
          </a:p>
          <a:p>
            <a:endParaRPr lang="nb-NO" sz="1400" b="1" dirty="0"/>
          </a:p>
          <a:p>
            <a:endParaRPr lang="nb-NO" sz="1400" dirty="0"/>
          </a:p>
          <a:p>
            <a:r>
              <a:rPr lang="nb-NO" sz="1400" b="1" dirty="0"/>
              <a:t> 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38814" y="5231868"/>
            <a:ext cx="56490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2"/>
                </a:solidFill>
              </a:rPr>
              <a:t>Fondets Styre</a:t>
            </a:r>
          </a:p>
          <a:p>
            <a:r>
              <a:rPr lang="nb-NO" sz="1400" dirty="0"/>
              <a:t>Fondet styre er opp-profesjonalisert med medlemmer som har bakgrunn fra fondsinvesteringer, direkte-investeringer og teknologi.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844" y="4051072"/>
            <a:ext cx="1277314" cy="187406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151" y="3929837"/>
            <a:ext cx="1291336" cy="199529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9432" y="4051071"/>
            <a:ext cx="1636506" cy="187406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44" y="718458"/>
            <a:ext cx="4764094" cy="321138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748945" y="5970533"/>
            <a:ext cx="1063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Tore Schiøtz</a:t>
            </a:r>
          </a:p>
        </p:txBody>
      </p:sp>
      <p:sp>
        <p:nvSpPr>
          <p:cNvPr id="9" name="Rektangel 8"/>
          <p:cNvSpPr/>
          <p:nvPr/>
        </p:nvSpPr>
        <p:spPr>
          <a:xfrm>
            <a:off x="8210690" y="5970533"/>
            <a:ext cx="14846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/>
              <a:t>Ingvild R Myhre</a:t>
            </a:r>
          </a:p>
        </p:txBody>
      </p:sp>
      <p:sp>
        <p:nvSpPr>
          <p:cNvPr id="10" name="Rektangel 9"/>
          <p:cNvSpPr/>
          <p:nvPr/>
        </p:nvSpPr>
        <p:spPr>
          <a:xfrm>
            <a:off x="9895611" y="5970532"/>
            <a:ext cx="1439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Rolf Eigil </a:t>
            </a:r>
            <a:r>
              <a:rPr lang="nb-NO" sz="1200" dirty="0" err="1"/>
              <a:t>Bygdnes</a:t>
            </a:r>
            <a:endParaRPr lang="nb-NO" sz="12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2258458" y="110169"/>
            <a:ext cx="9793995" cy="47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2"/>
                </a:solidFill>
              </a:rPr>
              <a:t>Forvalters erfaring</a:t>
            </a:r>
            <a:endParaRPr lang="nb-N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side">
  <a:themeElements>
    <a:clrScheme name="Kirkenes Fondsforvaltning">
      <a:dk1>
        <a:srgbClr val="2D3540"/>
      </a:dk1>
      <a:lt1>
        <a:sysClr val="window" lastClr="FFFFFF"/>
      </a:lt1>
      <a:dk2>
        <a:srgbClr val="607576"/>
      </a:dk2>
      <a:lt2>
        <a:srgbClr val="D7D7D9"/>
      </a:lt2>
      <a:accent1>
        <a:srgbClr val="FB7208"/>
      </a:accent1>
      <a:accent2>
        <a:srgbClr val="FF9151"/>
      </a:accent2>
      <a:accent3>
        <a:srgbClr val="788385"/>
      </a:accent3>
      <a:accent4>
        <a:srgbClr val="FB7208"/>
      </a:accent4>
      <a:accent5>
        <a:srgbClr val="FF9151"/>
      </a:accent5>
      <a:accent6>
        <a:srgbClr val="2D3540"/>
      </a:accent6>
      <a:hlink>
        <a:srgbClr val="FB7208"/>
      </a:hlink>
      <a:folHlink>
        <a:srgbClr val="FF91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87C6CE7D-45DA-4DD0-A178-A22B7F6C3617}" vid="{7ADA8452-998A-4F2A-B851-6300C5CA2FF4}"/>
    </a:ext>
  </a:extLst>
</a:theme>
</file>

<file path=ppt/theme/theme2.xml><?xml version="1.0" encoding="utf-8"?>
<a:theme xmlns:a="http://schemas.openxmlformats.org/drawingml/2006/main" name="Blank m/logo">
  <a:themeElements>
    <a:clrScheme name="Kirkenes Fondsforvaltning">
      <a:dk1>
        <a:srgbClr val="2D3540"/>
      </a:dk1>
      <a:lt1>
        <a:sysClr val="window" lastClr="FFFFFF"/>
      </a:lt1>
      <a:dk2>
        <a:srgbClr val="607576"/>
      </a:dk2>
      <a:lt2>
        <a:srgbClr val="D7D7D9"/>
      </a:lt2>
      <a:accent1>
        <a:srgbClr val="FB7208"/>
      </a:accent1>
      <a:accent2>
        <a:srgbClr val="FF9151"/>
      </a:accent2>
      <a:accent3>
        <a:srgbClr val="788385"/>
      </a:accent3>
      <a:accent4>
        <a:srgbClr val="FB7208"/>
      </a:accent4>
      <a:accent5>
        <a:srgbClr val="FF9151"/>
      </a:accent5>
      <a:accent6>
        <a:srgbClr val="2D3540"/>
      </a:accent6>
      <a:hlink>
        <a:srgbClr val="FB7208"/>
      </a:hlink>
      <a:folHlink>
        <a:srgbClr val="FF9151"/>
      </a:folHlink>
    </a:clrScheme>
    <a:fontScheme name="Kirkenes Fondsforvalt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87C6CE7D-45DA-4DD0-A178-A22B7F6C3617}" vid="{357B67E1-6AB6-4412-A685-2EA3AED21186}"/>
    </a:ext>
  </a:extLst>
</a:theme>
</file>

<file path=ppt/theme/theme3.xml><?xml version="1.0" encoding="utf-8"?>
<a:theme xmlns:a="http://schemas.openxmlformats.org/drawingml/2006/main" name="Slutt">
  <a:themeElements>
    <a:clrScheme name="Kirkenes Fondsforvaltning">
      <a:dk1>
        <a:srgbClr val="2D3540"/>
      </a:dk1>
      <a:lt1>
        <a:sysClr val="window" lastClr="FFFFFF"/>
      </a:lt1>
      <a:dk2>
        <a:srgbClr val="607576"/>
      </a:dk2>
      <a:lt2>
        <a:srgbClr val="D7D7D9"/>
      </a:lt2>
      <a:accent1>
        <a:srgbClr val="FB7208"/>
      </a:accent1>
      <a:accent2>
        <a:srgbClr val="FF9151"/>
      </a:accent2>
      <a:accent3>
        <a:srgbClr val="788385"/>
      </a:accent3>
      <a:accent4>
        <a:srgbClr val="FB7208"/>
      </a:accent4>
      <a:accent5>
        <a:srgbClr val="FF9151"/>
      </a:accent5>
      <a:accent6>
        <a:srgbClr val="2D3540"/>
      </a:accent6>
      <a:hlink>
        <a:srgbClr val="FB7208"/>
      </a:hlink>
      <a:folHlink>
        <a:srgbClr val="FF9151"/>
      </a:folHlink>
    </a:clrScheme>
    <a:fontScheme name="Kirkenes Fondsforvalt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87C6CE7D-45DA-4DD0-A178-A22B7F6C3617}" vid="{C4EC57FA-B380-472A-A619-6C35B22DCF46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Powerpoint-mal</Template>
  <TotalTime>2205</TotalTime>
  <Words>1583</Words>
  <Application>Microsoft Office PowerPoint</Application>
  <PresentationFormat>Widescreen</PresentationFormat>
  <Paragraphs>113</Paragraphs>
  <Slides>11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Open Sans</vt:lpstr>
      <vt:lpstr>Courier New</vt:lpstr>
      <vt:lpstr>Arial</vt:lpstr>
      <vt:lpstr>Calibri</vt:lpstr>
      <vt:lpstr>Forside</vt:lpstr>
      <vt:lpstr>Blank m/logo</vt:lpstr>
      <vt:lpstr>Slutt</vt:lpstr>
      <vt:lpstr>   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Prodata Cloud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for presentasjon</dc:title>
  <dc:creator>Hans Christian Dall Nygård</dc:creator>
  <cp:lastModifiedBy>Bjørn Celius</cp:lastModifiedBy>
  <cp:revision>195</cp:revision>
  <cp:lastPrinted>2023-02-23T12:42:16Z</cp:lastPrinted>
  <dcterms:created xsi:type="dcterms:W3CDTF">2021-10-17T10:34:44Z</dcterms:created>
  <dcterms:modified xsi:type="dcterms:W3CDTF">2023-02-23T20:27:31Z</dcterms:modified>
</cp:coreProperties>
</file>