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4"/>
  </p:notesMasterIdLst>
  <p:sldIdLst>
    <p:sldId id="1481" r:id="rId5"/>
    <p:sldId id="1397" r:id="rId6"/>
    <p:sldId id="6964" r:id="rId7"/>
    <p:sldId id="6968" r:id="rId8"/>
    <p:sldId id="1450" r:id="rId9"/>
    <p:sldId id="6970" r:id="rId10"/>
    <p:sldId id="6969" r:id="rId11"/>
    <p:sldId id="6900" r:id="rId12"/>
    <p:sldId id="1457" r:id="rId13"/>
  </p:sldIdLst>
  <p:sldSz cx="12192000" cy="6858000"/>
  <p:notesSz cx="6888163" cy="100187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B8FF9B77-9F82-4BC5-ABD8-FBEE67F2FCEC}">
          <p14:sldIdLst>
            <p14:sldId id="1481"/>
            <p14:sldId id="1397"/>
            <p14:sldId id="6964"/>
            <p14:sldId id="6968"/>
            <p14:sldId id="1450"/>
            <p14:sldId id="6970"/>
            <p14:sldId id="6969"/>
            <p14:sldId id="6900"/>
            <p14:sldId id="145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jørgulf Haukelidsæter" initials="BH" lastIdx="6" clrIdx="0"/>
  <p:cmAuthor id="2" name="Andreas Strand" initials="AS" lastIdx="2" clrIdx="1"/>
  <p:cmAuthor id="3" name="Dan Jarle Flølo" initials="DJF" lastIdx="2" clrIdx="2">
    <p:extLst>
      <p:ext uri="{19B8F6BF-5375-455C-9EA6-DF929625EA0E}">
        <p15:presenceInfo xmlns:p15="http://schemas.microsoft.com/office/powerpoint/2012/main" userId="Dan Jarle Flølo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67F9C"/>
    <a:srgbClr val="C00000"/>
    <a:srgbClr val="AD7207"/>
    <a:srgbClr val="F5A10B"/>
    <a:srgbClr val="9B9A7D"/>
    <a:srgbClr val="CCF4FF"/>
    <a:srgbClr val="005490"/>
    <a:srgbClr val="0054B8"/>
    <a:srgbClr val="FFCC00"/>
    <a:srgbClr val="7C7C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8B3554E-55B9-4C4C-8A06-5BAB66290CA7}" v="36" dt="2021-11-08T20:28:06.903"/>
    <p1510:client id="{5641CCF6-676A-EF53-5EA7-829BEA83E0C0}" v="30" dt="2021-11-08T13:04:16.62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06799F8-075E-4A3A-A7F6-7FBC6576F1A4}" styleName="Temastil 2 – utheving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300" y="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84871" cy="502675"/>
          </a:xfrm>
          <a:prstGeom prst="rect">
            <a:avLst/>
          </a:prstGeom>
        </p:spPr>
        <p:txBody>
          <a:bodyPr vert="horz" lIns="93113" tIns="46557" rIns="93113" bIns="46557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01698" y="1"/>
            <a:ext cx="2984871" cy="502675"/>
          </a:xfrm>
          <a:prstGeom prst="rect">
            <a:avLst/>
          </a:prstGeom>
        </p:spPr>
        <p:txBody>
          <a:bodyPr vert="horz" lIns="93113" tIns="46557" rIns="93113" bIns="46557" rtlCol="0"/>
          <a:lstStyle>
            <a:lvl1pPr algn="r">
              <a:defRPr sz="1200"/>
            </a:lvl1pPr>
          </a:lstStyle>
          <a:p>
            <a:fld id="{6577E981-122B-4930-8AEE-FE72FE26F3DB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797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13" tIns="46557" rIns="93113" bIns="46557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817" y="4821506"/>
            <a:ext cx="5510530" cy="3944869"/>
          </a:xfrm>
          <a:prstGeom prst="rect">
            <a:avLst/>
          </a:prstGeom>
        </p:spPr>
        <p:txBody>
          <a:bodyPr vert="horz" lIns="93113" tIns="46557" rIns="93113" bIns="46557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516040"/>
            <a:ext cx="2984871" cy="502674"/>
          </a:xfrm>
          <a:prstGeom prst="rect">
            <a:avLst/>
          </a:prstGeom>
        </p:spPr>
        <p:txBody>
          <a:bodyPr vert="horz" lIns="93113" tIns="46557" rIns="93113" bIns="46557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01698" y="9516040"/>
            <a:ext cx="2984871" cy="502674"/>
          </a:xfrm>
          <a:prstGeom prst="rect">
            <a:avLst/>
          </a:prstGeom>
        </p:spPr>
        <p:txBody>
          <a:bodyPr vert="horz" lIns="93113" tIns="46557" rIns="93113" bIns="46557" rtlCol="0" anchor="b"/>
          <a:lstStyle>
            <a:lvl1pPr algn="r">
              <a:defRPr sz="1200"/>
            </a:lvl1pPr>
          </a:lstStyle>
          <a:p>
            <a:fld id="{E2979754-31D7-4620-8B9A-FD0602FC05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6934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DE8F2A-B3D4-43F2-B39B-CD77F64A1950}" type="slidenum">
              <a:rPr lang="en-US" noProof="0" smtClean="0"/>
              <a:pPr/>
              <a:t>4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0287077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979754-31D7-4620-8B9A-FD0602FC05D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4188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.png"/><Relationship Id="rId5" Type="http://schemas.openxmlformats.org/officeDocument/2006/relationships/image" Target="../media/image2.emf"/><Relationship Id="rId4" Type="http://schemas.openxmlformats.org/officeDocument/2006/relationships/oleObject" Target="../embeddings/oleObject1.bin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8B934246-87B1-4444-9DCA-06622CAD550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23992" y="124953"/>
            <a:ext cx="11944014" cy="4372387"/>
          </a:xfrm>
          <a:custGeom>
            <a:avLst/>
            <a:gdLst>
              <a:gd name="connsiteX0" fmla="*/ 0 w 11944014"/>
              <a:gd name="connsiteY0" fmla="*/ 0 h 4372387"/>
              <a:gd name="connsiteX1" fmla="*/ 11944014 w 11944014"/>
              <a:gd name="connsiteY1" fmla="*/ 0 h 4372387"/>
              <a:gd name="connsiteX2" fmla="*/ 11944014 w 11944014"/>
              <a:gd name="connsiteY2" fmla="*/ 4064314 h 4372387"/>
              <a:gd name="connsiteX3" fmla="*/ 11419539 w 11944014"/>
              <a:gd name="connsiteY3" fmla="*/ 4152711 h 4372387"/>
              <a:gd name="connsiteX4" fmla="*/ 4857299 w 11944014"/>
              <a:gd name="connsiteY4" fmla="*/ 3772522 h 4372387"/>
              <a:gd name="connsiteX5" fmla="*/ 510557 w 11944014"/>
              <a:gd name="connsiteY5" fmla="*/ 3115117 h 4372387"/>
              <a:gd name="connsiteX6" fmla="*/ 0 w 11944014"/>
              <a:gd name="connsiteY6" fmla="*/ 3085767 h 4372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944014" h="4372387">
                <a:moveTo>
                  <a:pt x="0" y="0"/>
                </a:moveTo>
                <a:lnTo>
                  <a:pt x="11944014" y="0"/>
                </a:lnTo>
                <a:lnTo>
                  <a:pt x="11944014" y="4064314"/>
                </a:lnTo>
                <a:lnTo>
                  <a:pt x="11419539" y="4152711"/>
                </a:lnTo>
                <a:cubicBezTo>
                  <a:pt x="10120431" y="4379826"/>
                  <a:pt x="8581267" y="4634432"/>
                  <a:pt x="4857299" y="3772522"/>
                </a:cubicBezTo>
                <a:cubicBezTo>
                  <a:pt x="3261016" y="3403063"/>
                  <a:pt x="1951876" y="3212078"/>
                  <a:pt x="510557" y="3115117"/>
                </a:cubicBezTo>
                <a:lnTo>
                  <a:pt x="0" y="308576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 dirty="0"/>
            </a:lvl1pPr>
          </a:lstStyle>
          <a:p>
            <a:pPr marL="228600" lvl="0" indent="-228600" algn="ctr"/>
            <a:r>
              <a:rPr lang="en-US" noProof="0"/>
              <a:t>Insert Image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E99C6B2-05CE-48A7-8696-CEC64BE74DF5}"/>
              </a:ext>
            </a:extLst>
          </p:cNvPr>
          <p:cNvSpPr/>
          <p:nvPr/>
        </p:nvSpPr>
        <p:spPr>
          <a:xfrm>
            <a:off x="-1" y="0"/>
            <a:ext cx="12192001" cy="6858000"/>
          </a:xfrm>
          <a:custGeom>
            <a:avLst/>
            <a:gdLst>
              <a:gd name="connsiteX0" fmla="*/ 123993 w 12192001"/>
              <a:gd name="connsiteY0" fmla="*/ 123993 h 6858000"/>
              <a:gd name="connsiteX1" fmla="*/ 123993 w 12192001"/>
              <a:gd name="connsiteY1" fmla="*/ 3209760 h 6858000"/>
              <a:gd name="connsiteX2" fmla="*/ 634550 w 12192001"/>
              <a:gd name="connsiteY2" fmla="*/ 3239110 h 6858000"/>
              <a:gd name="connsiteX3" fmla="*/ 4981292 w 12192001"/>
              <a:gd name="connsiteY3" fmla="*/ 3896515 h 6858000"/>
              <a:gd name="connsiteX4" fmla="*/ 11543532 w 12192001"/>
              <a:gd name="connsiteY4" fmla="*/ 4276704 h 6858000"/>
              <a:gd name="connsiteX5" fmla="*/ 12068007 w 12192001"/>
              <a:gd name="connsiteY5" fmla="*/ 4188307 h 6858000"/>
              <a:gd name="connsiteX6" fmla="*/ 12068007 w 12192001"/>
              <a:gd name="connsiteY6" fmla="*/ 123993 h 6858000"/>
              <a:gd name="connsiteX7" fmla="*/ 0 w 12192001"/>
              <a:gd name="connsiteY7" fmla="*/ 0 h 6858000"/>
              <a:gd name="connsiteX8" fmla="*/ 12192000 w 12192001"/>
              <a:gd name="connsiteY8" fmla="*/ 0 h 6858000"/>
              <a:gd name="connsiteX9" fmla="*/ 12192000 w 12192001"/>
              <a:gd name="connsiteY9" fmla="*/ 4167393 h 6858000"/>
              <a:gd name="connsiteX10" fmla="*/ 12192001 w 12192001"/>
              <a:gd name="connsiteY10" fmla="*/ 4167393 h 6858000"/>
              <a:gd name="connsiteX11" fmla="*/ 12192001 w 12192001"/>
              <a:gd name="connsiteY11" fmla="*/ 4799849 h 6858000"/>
              <a:gd name="connsiteX12" fmla="*/ 12192001 w 12192001"/>
              <a:gd name="connsiteY12" fmla="*/ 4950491 h 6858000"/>
              <a:gd name="connsiteX13" fmla="*/ 12192001 w 12192001"/>
              <a:gd name="connsiteY13" fmla="*/ 6858000 h 6858000"/>
              <a:gd name="connsiteX14" fmla="*/ 12192000 w 12192001"/>
              <a:gd name="connsiteY14" fmla="*/ 6858000 h 6858000"/>
              <a:gd name="connsiteX15" fmla="*/ 1 w 12192001"/>
              <a:gd name="connsiteY15" fmla="*/ 6858000 h 6858000"/>
              <a:gd name="connsiteX16" fmla="*/ 0 w 12192001"/>
              <a:gd name="connsiteY1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192001" h="6858000">
                <a:moveTo>
                  <a:pt x="123993" y="123993"/>
                </a:moveTo>
                <a:lnTo>
                  <a:pt x="123993" y="3209760"/>
                </a:lnTo>
                <a:lnTo>
                  <a:pt x="634550" y="3239110"/>
                </a:lnTo>
                <a:cubicBezTo>
                  <a:pt x="2075869" y="3336071"/>
                  <a:pt x="3385009" y="3527056"/>
                  <a:pt x="4981292" y="3896515"/>
                </a:cubicBezTo>
                <a:cubicBezTo>
                  <a:pt x="8705260" y="4758425"/>
                  <a:pt x="10244424" y="4503819"/>
                  <a:pt x="11543532" y="4276704"/>
                </a:cubicBezTo>
                <a:lnTo>
                  <a:pt x="12068007" y="4188307"/>
                </a:lnTo>
                <a:lnTo>
                  <a:pt x="12068007" y="12399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4167393"/>
                </a:lnTo>
                <a:lnTo>
                  <a:pt x="12192001" y="4167393"/>
                </a:lnTo>
                <a:lnTo>
                  <a:pt x="12192001" y="4799849"/>
                </a:lnTo>
                <a:lnTo>
                  <a:pt x="12192001" y="4950491"/>
                </a:lnTo>
                <a:lnTo>
                  <a:pt x="12192001" y="6858000"/>
                </a:lnTo>
                <a:lnTo>
                  <a:pt x="12192000" y="6858000"/>
                </a:lnTo>
                <a:lnTo>
                  <a:pt x="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>
              <a:solidFill>
                <a:schemeClr val="tx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174F0C-3444-43F9-9DFF-354C44272A6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4871" y="5603181"/>
            <a:ext cx="9144000" cy="341632"/>
          </a:xfrm>
        </p:spPr>
        <p:txBody>
          <a:bodyPr vert="horz" lIns="91440" tIns="45720" rIns="91440" bIns="45720" rtlCol="0">
            <a:spAutoFit/>
          </a:bodyPr>
          <a:lstStyle>
            <a:lvl1pPr marL="0" indent="0">
              <a:buNone/>
              <a:defRPr lang="en-GB" sz="1800" dirty="0">
                <a:solidFill>
                  <a:schemeClr val="accent2">
                    <a:lumMod val="50000"/>
                  </a:schemeClr>
                </a:solidFill>
                <a:latin typeface="+mn-lt"/>
              </a:defRPr>
            </a:lvl1pPr>
          </a:lstStyle>
          <a:p>
            <a:pPr marL="228600" lvl="0" indent="-228600"/>
            <a:r>
              <a:rPr lang="en-US" noProof="0"/>
              <a:t>Subtitle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11612A-63A3-4175-9F77-FA03CCD38D4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4871" y="4901450"/>
            <a:ext cx="10607040" cy="701731"/>
          </a:xfrm>
        </p:spPr>
        <p:txBody>
          <a:bodyPr vert="horz" lIns="91440" tIns="45720" rIns="91440" bIns="45720" rtlCol="0" anchor="b">
            <a:spAutoFit/>
          </a:bodyPr>
          <a:lstStyle>
            <a:lvl1pPr>
              <a:defRPr lang="en-GB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marL="0" lvl="0"/>
            <a:r>
              <a:rPr lang="en-US" noProof="0"/>
              <a:t>Title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5C25376-E6F9-4E5A-A81D-E7FA342FB230}"/>
              </a:ext>
            </a:extLst>
          </p:cNvPr>
          <p:cNvSpPr/>
          <p:nvPr/>
        </p:nvSpPr>
        <p:spPr>
          <a:xfrm>
            <a:off x="435429" y="4726452"/>
            <a:ext cx="72571" cy="137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0571682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2C6531E-FB8E-4000-B873-B745C681E2F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784328"/>
            <a:ext cx="12192000" cy="1839025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/>
            </a:lvl1pPr>
          </a:lstStyle>
          <a:p>
            <a:pPr marL="228600" lvl="0" indent="-228600" algn="ctr"/>
            <a:r>
              <a:rPr lang="en-US" noProof="0"/>
              <a:t>Insert Image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F7966C8-8738-4743-AE43-80F0C197B6C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35240" y="3802065"/>
            <a:ext cx="9784080" cy="334508"/>
          </a:xfr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B1885C44-356C-410C-B697-9BA0E285822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35240" y="4294303"/>
            <a:ext cx="9784080" cy="1737360"/>
          </a:xfrm>
        </p:spPr>
        <p:txBody>
          <a:bodyPr>
            <a:noAutofit/>
          </a:bodyPr>
          <a:lstStyle>
            <a:lvl1pPr marL="0" indent="0" algn="l">
              <a:buNone/>
              <a:def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03BC11AB-FF91-4822-BB9C-957E0BD9E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5" y="168362"/>
            <a:ext cx="11174186" cy="590931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2C6DF85-A18F-40CB-8B5B-9EDC8316D9A4}"/>
              </a:ext>
            </a:extLst>
          </p:cNvPr>
          <p:cNvSpPr/>
          <p:nvPr userDrawn="1"/>
        </p:nvSpPr>
        <p:spPr>
          <a:xfrm>
            <a:off x="560614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>
              <a:solidFill>
                <a:schemeClr val="tx1"/>
              </a:solidFill>
            </a:endParaRPr>
          </a:p>
        </p:txBody>
      </p:sp>
      <p:pic>
        <p:nvPicPr>
          <p:cNvPr id="8" name="Bilde 11">
            <a:extLst>
              <a:ext uri="{FF2B5EF4-FFF2-40B4-BE49-F238E27FC236}">
                <a16:creationId xmlns:a16="http://schemas.microsoft.com/office/drawing/2014/main" id="{D39740C5-C200-49A3-8F4C-A43D3B9713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32112" r="15917"/>
          <a:stretch/>
        </p:blipFill>
        <p:spPr>
          <a:xfrm>
            <a:off x="10957227" y="128015"/>
            <a:ext cx="1168098" cy="631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971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+ Three S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F7966C8-8738-4743-AE43-80F0C197B6C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35240" y="3802065"/>
            <a:ext cx="2820761" cy="334508"/>
          </a:xfr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accent6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3F93C618-7612-42AB-B890-45E85BD492F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23026" y="3802065"/>
            <a:ext cx="2820761" cy="334508"/>
          </a:xfr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08664829-F6FB-4E31-BF5C-C895ADF2BA7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635999" y="3802065"/>
            <a:ext cx="2820761" cy="334508"/>
          </a:xfr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accent5">
                    <a:lumMod val="7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B1885C44-356C-410C-B697-9BA0E285822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35240" y="4294303"/>
            <a:ext cx="2820761" cy="1496898"/>
          </a:xfrm>
        </p:spPr>
        <p:txBody>
          <a:bodyPr>
            <a:noAutofit/>
          </a:bodyPr>
          <a:lstStyle>
            <a:lvl1pPr marL="0" indent="0" algn="l">
              <a:spcAft>
                <a:spcPts val="600"/>
              </a:spcAft>
              <a:buNone/>
              <a:def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464BC696-49A6-4328-BB42-5566BAC00F8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23026" y="4294303"/>
            <a:ext cx="2820761" cy="1496898"/>
          </a:xfrm>
        </p:spPr>
        <p:txBody>
          <a:bodyPr>
            <a:noAutofit/>
          </a:bodyPr>
          <a:lstStyle>
            <a:lvl1pPr marL="0" indent="0" algn="l">
              <a:spcAft>
                <a:spcPts val="600"/>
              </a:spcAft>
              <a:buNone/>
              <a:def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7E9E558E-F7EF-4347-AD3C-FDB2A9BCF61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635999" y="4294303"/>
            <a:ext cx="2820761" cy="1496898"/>
          </a:xfrm>
        </p:spPr>
        <p:txBody>
          <a:bodyPr>
            <a:noAutofit/>
          </a:bodyPr>
          <a:lstStyle>
            <a:lvl1pPr marL="0" indent="0" algn="l">
              <a:spcAft>
                <a:spcPts val="600"/>
              </a:spcAft>
              <a:buNone/>
              <a:def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95340432-77C2-478C-A524-7D3889EA44B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784328"/>
            <a:ext cx="12192000" cy="1839025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/>
            </a:lvl1pPr>
          </a:lstStyle>
          <a:p>
            <a:pPr marL="228600" lvl="0" indent="-228600" algn="ctr"/>
            <a:r>
              <a:rPr lang="en-US" noProof="0"/>
              <a:t>Insert Image</a:t>
            </a:r>
          </a:p>
        </p:txBody>
      </p:sp>
      <p:sp>
        <p:nvSpPr>
          <p:cNvPr id="18" name="Title 3">
            <a:extLst>
              <a:ext uri="{FF2B5EF4-FFF2-40B4-BE49-F238E27FC236}">
                <a16:creationId xmlns:a16="http://schemas.microsoft.com/office/drawing/2014/main" id="{D950DCE9-2B9A-4A70-B5AB-D5447FAB14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5" y="168362"/>
            <a:ext cx="11174186" cy="590931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99A7BD4-98D2-42E5-A65D-C1B31E1BAAC2}"/>
              </a:ext>
            </a:extLst>
          </p:cNvPr>
          <p:cNvSpPr/>
          <p:nvPr userDrawn="1"/>
        </p:nvSpPr>
        <p:spPr>
          <a:xfrm>
            <a:off x="560614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>
              <a:solidFill>
                <a:schemeClr val="tx1"/>
              </a:solidFill>
            </a:endParaRPr>
          </a:p>
        </p:txBody>
      </p:sp>
      <p:pic>
        <p:nvPicPr>
          <p:cNvPr id="16" name="Bilde 11">
            <a:extLst>
              <a:ext uri="{FF2B5EF4-FFF2-40B4-BE49-F238E27FC236}">
                <a16:creationId xmlns:a16="http://schemas.microsoft.com/office/drawing/2014/main" id="{9649BD6E-06ED-49AE-9880-97036CDDC7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32112" r="15917"/>
          <a:stretch/>
        </p:blipFill>
        <p:spPr>
          <a:xfrm>
            <a:off x="10957227" y="128015"/>
            <a:ext cx="1168098" cy="631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1137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lf Page Photo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679784BB-7CDD-484B-8F47-9CF1D79993F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99200" y="0"/>
            <a:ext cx="5892800" cy="6858000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/>
            </a:lvl1pPr>
          </a:lstStyle>
          <a:p>
            <a:pPr marL="228600" lvl="0" indent="-228600" algn="ctr"/>
            <a:r>
              <a:rPr lang="en-US" noProof="0"/>
              <a:t>Insert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DEB162-E699-464C-B2EE-136D517A9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168362"/>
            <a:ext cx="5170715" cy="1089529"/>
          </a:xfrm>
        </p:spPr>
        <p:txBody>
          <a:bodyPr vert="horz" wrap="square" lIns="91440" tIns="45720" rIns="91440" bIns="45720" rtlCol="0" anchor="ctr">
            <a:spAutoFit/>
          </a:bodyPr>
          <a:lstStyle>
            <a:lvl1pPr>
              <a:defRPr lang="en-GB" sz="3600" spc="-60" dirty="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F7966C8-8738-4743-AE43-80F0C197B6C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1499" y="2362194"/>
            <a:ext cx="5045529" cy="334508"/>
          </a:xfr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B1885C44-356C-410C-B697-9BA0E285822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71499" y="2933700"/>
            <a:ext cx="5045529" cy="3336470"/>
          </a:xfrm>
        </p:spPr>
        <p:txBody>
          <a:bodyPr>
            <a:noAutofit/>
          </a:bodyPr>
          <a:lstStyle>
            <a:lvl1pPr marL="0" indent="0" algn="l">
              <a:buNone/>
              <a:def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6A75B6-7B4E-496F-A846-0FFBB6E1D164}"/>
              </a:ext>
            </a:extLst>
          </p:cNvPr>
          <p:cNvSpPr/>
          <p:nvPr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>
              <a:solidFill>
                <a:schemeClr val="tx1"/>
              </a:solidFill>
            </a:endParaRP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7648ACB4-9C22-4636-800F-578055A5BC10}"/>
              </a:ext>
            </a:extLst>
          </p:cNvPr>
          <p:cNvSpPr txBox="1">
            <a:spLocks/>
          </p:cNvSpPr>
          <p:nvPr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US" b="1" noProof="0" smtClean="0">
                <a:solidFill>
                  <a:schemeClr val="bg1"/>
                </a:solidFill>
              </a:rPr>
              <a:pPr/>
              <a:t>‹#›</a:t>
            </a:fld>
            <a:endParaRPr lang="en-US" b="1" noProof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33177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Document 3">
            <a:extLst>
              <a:ext uri="{FF2B5EF4-FFF2-40B4-BE49-F238E27FC236}">
                <a16:creationId xmlns:a16="http://schemas.microsoft.com/office/drawing/2014/main" id="{D5C833BC-89A8-4D28-9D63-F45F14D694BF}"/>
              </a:ext>
            </a:extLst>
          </p:cNvPr>
          <p:cNvSpPr/>
          <p:nvPr/>
        </p:nvSpPr>
        <p:spPr>
          <a:xfrm flipH="1">
            <a:off x="123987" y="124955"/>
            <a:ext cx="11953415" cy="440800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17 w 21617"/>
              <a:gd name="connsiteY0" fmla="*/ 0 h 23765"/>
              <a:gd name="connsiteX1" fmla="*/ 21617 w 21617"/>
              <a:gd name="connsiteY1" fmla="*/ 0 h 23765"/>
              <a:gd name="connsiteX2" fmla="*/ 21617 w 21617"/>
              <a:gd name="connsiteY2" fmla="*/ 17322 h 23765"/>
              <a:gd name="connsiteX3" fmla="*/ 0 w 21617"/>
              <a:gd name="connsiteY3" fmla="*/ 22875 h 23765"/>
              <a:gd name="connsiteX4" fmla="*/ 17 w 21617"/>
              <a:gd name="connsiteY4" fmla="*/ 0 h 23765"/>
              <a:gd name="connsiteX0" fmla="*/ 17 w 21617"/>
              <a:gd name="connsiteY0" fmla="*/ 0 h 24368"/>
              <a:gd name="connsiteX1" fmla="*/ 21617 w 21617"/>
              <a:gd name="connsiteY1" fmla="*/ 0 h 24368"/>
              <a:gd name="connsiteX2" fmla="*/ 21617 w 21617"/>
              <a:gd name="connsiteY2" fmla="*/ 17322 h 24368"/>
              <a:gd name="connsiteX3" fmla="*/ 0 w 21617"/>
              <a:gd name="connsiteY3" fmla="*/ 22875 h 24368"/>
              <a:gd name="connsiteX4" fmla="*/ 17 w 21617"/>
              <a:gd name="connsiteY4" fmla="*/ 0 h 24368"/>
              <a:gd name="connsiteX0" fmla="*/ 17 w 21617"/>
              <a:gd name="connsiteY0" fmla="*/ 0 h 24514"/>
              <a:gd name="connsiteX1" fmla="*/ 21617 w 21617"/>
              <a:gd name="connsiteY1" fmla="*/ 0 h 24514"/>
              <a:gd name="connsiteX2" fmla="*/ 21617 w 21617"/>
              <a:gd name="connsiteY2" fmla="*/ 17322 h 24514"/>
              <a:gd name="connsiteX3" fmla="*/ 0 w 21617"/>
              <a:gd name="connsiteY3" fmla="*/ 22875 h 24514"/>
              <a:gd name="connsiteX4" fmla="*/ 17 w 21617"/>
              <a:gd name="connsiteY4" fmla="*/ 0 h 24514"/>
              <a:gd name="connsiteX0" fmla="*/ 17 w 21617"/>
              <a:gd name="connsiteY0" fmla="*/ 0 h 24569"/>
              <a:gd name="connsiteX1" fmla="*/ 21617 w 21617"/>
              <a:gd name="connsiteY1" fmla="*/ 0 h 24569"/>
              <a:gd name="connsiteX2" fmla="*/ 21617 w 21617"/>
              <a:gd name="connsiteY2" fmla="*/ 17322 h 24569"/>
              <a:gd name="connsiteX3" fmla="*/ 0 w 21617"/>
              <a:gd name="connsiteY3" fmla="*/ 22875 h 24569"/>
              <a:gd name="connsiteX4" fmla="*/ 17 w 21617"/>
              <a:gd name="connsiteY4" fmla="*/ 0 h 24569"/>
              <a:gd name="connsiteX0" fmla="*/ 17 w 21617"/>
              <a:gd name="connsiteY0" fmla="*/ 0 h 24698"/>
              <a:gd name="connsiteX1" fmla="*/ 21617 w 21617"/>
              <a:gd name="connsiteY1" fmla="*/ 0 h 24698"/>
              <a:gd name="connsiteX2" fmla="*/ 21617 w 21617"/>
              <a:gd name="connsiteY2" fmla="*/ 17322 h 24698"/>
              <a:gd name="connsiteX3" fmla="*/ 0 w 21617"/>
              <a:gd name="connsiteY3" fmla="*/ 22875 h 24698"/>
              <a:gd name="connsiteX4" fmla="*/ 17 w 21617"/>
              <a:gd name="connsiteY4" fmla="*/ 0 h 24698"/>
              <a:gd name="connsiteX0" fmla="*/ 17 w 21617"/>
              <a:gd name="connsiteY0" fmla="*/ 0 h 24785"/>
              <a:gd name="connsiteX1" fmla="*/ 21617 w 21617"/>
              <a:gd name="connsiteY1" fmla="*/ 0 h 24785"/>
              <a:gd name="connsiteX2" fmla="*/ 21617 w 21617"/>
              <a:gd name="connsiteY2" fmla="*/ 17322 h 24785"/>
              <a:gd name="connsiteX3" fmla="*/ 0 w 21617"/>
              <a:gd name="connsiteY3" fmla="*/ 22875 h 24785"/>
              <a:gd name="connsiteX4" fmla="*/ 17 w 21617"/>
              <a:gd name="connsiteY4" fmla="*/ 0 h 24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17" h="24785">
                <a:moveTo>
                  <a:pt x="17" y="0"/>
                </a:moveTo>
                <a:lnTo>
                  <a:pt x="21617" y="0"/>
                </a:lnTo>
                <a:lnTo>
                  <a:pt x="21617" y="17322"/>
                </a:lnTo>
                <a:cubicBezTo>
                  <a:pt x="10919" y="19230"/>
                  <a:pt x="10221" y="28798"/>
                  <a:pt x="0" y="22875"/>
                </a:cubicBezTo>
                <a:cubicBezTo>
                  <a:pt x="6" y="15250"/>
                  <a:pt x="11" y="7625"/>
                  <a:pt x="1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>
              <a:solidFill>
                <a:schemeClr val="tx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174F0C-3444-43F9-9DFF-354C44272A6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4871" y="5603181"/>
            <a:ext cx="9144000" cy="341632"/>
          </a:xfrm>
        </p:spPr>
        <p:txBody>
          <a:bodyPr vert="horz" lIns="91440" tIns="45720" rIns="91440" bIns="45720" rtlCol="0">
            <a:spAutoFit/>
          </a:bodyPr>
          <a:lstStyle>
            <a:lvl1pPr marL="0" indent="0">
              <a:buNone/>
              <a:defRPr lang="en-GB" sz="1800" dirty="0">
                <a:solidFill>
                  <a:schemeClr val="accent2">
                    <a:lumMod val="50000"/>
                  </a:schemeClr>
                </a:solidFill>
                <a:latin typeface="+mn-lt"/>
              </a:defRPr>
            </a:lvl1pPr>
          </a:lstStyle>
          <a:p>
            <a:pPr marL="228600" lvl="0" indent="-228600"/>
            <a:r>
              <a:rPr lang="en-US" noProof="0"/>
              <a:t>Subtitle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11612A-63A3-4175-9F77-FA03CCD38D4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4871" y="4901450"/>
            <a:ext cx="10607040" cy="701731"/>
          </a:xfrm>
        </p:spPr>
        <p:txBody>
          <a:bodyPr vert="horz" lIns="91440" tIns="45720" rIns="91440" bIns="45720" rtlCol="0" anchor="b">
            <a:spAutoFit/>
          </a:bodyPr>
          <a:lstStyle>
            <a:lvl1pPr>
              <a:defRPr lang="en-GB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marL="0" lvl="0"/>
            <a:r>
              <a:rPr lang="en-US" noProof="0"/>
              <a:t>Title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5C25376-E6F9-4E5A-A81D-E7FA342FB230}"/>
              </a:ext>
            </a:extLst>
          </p:cNvPr>
          <p:cNvSpPr/>
          <p:nvPr/>
        </p:nvSpPr>
        <p:spPr>
          <a:xfrm>
            <a:off x="435429" y="4726452"/>
            <a:ext cx="72571" cy="137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1410213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lowchart: Document 3">
            <a:extLst>
              <a:ext uri="{FF2B5EF4-FFF2-40B4-BE49-F238E27FC236}">
                <a16:creationId xmlns:a16="http://schemas.microsoft.com/office/drawing/2014/main" id="{7F75D8AF-79DE-4E2B-A15F-8EC66948BC31}"/>
              </a:ext>
            </a:extLst>
          </p:cNvPr>
          <p:cNvSpPr/>
          <p:nvPr/>
        </p:nvSpPr>
        <p:spPr>
          <a:xfrm flipH="1" flipV="1">
            <a:off x="114590" y="4581492"/>
            <a:ext cx="11962815" cy="2152681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17 w 21617"/>
              <a:gd name="connsiteY0" fmla="*/ 0 h 23765"/>
              <a:gd name="connsiteX1" fmla="*/ 21617 w 21617"/>
              <a:gd name="connsiteY1" fmla="*/ 0 h 23765"/>
              <a:gd name="connsiteX2" fmla="*/ 21617 w 21617"/>
              <a:gd name="connsiteY2" fmla="*/ 17322 h 23765"/>
              <a:gd name="connsiteX3" fmla="*/ 0 w 21617"/>
              <a:gd name="connsiteY3" fmla="*/ 22875 h 23765"/>
              <a:gd name="connsiteX4" fmla="*/ 17 w 21617"/>
              <a:gd name="connsiteY4" fmla="*/ 0 h 23765"/>
              <a:gd name="connsiteX0" fmla="*/ 17 w 21617"/>
              <a:gd name="connsiteY0" fmla="*/ 0 h 24368"/>
              <a:gd name="connsiteX1" fmla="*/ 21617 w 21617"/>
              <a:gd name="connsiteY1" fmla="*/ 0 h 24368"/>
              <a:gd name="connsiteX2" fmla="*/ 21617 w 21617"/>
              <a:gd name="connsiteY2" fmla="*/ 17322 h 24368"/>
              <a:gd name="connsiteX3" fmla="*/ 0 w 21617"/>
              <a:gd name="connsiteY3" fmla="*/ 22875 h 24368"/>
              <a:gd name="connsiteX4" fmla="*/ 17 w 21617"/>
              <a:gd name="connsiteY4" fmla="*/ 0 h 24368"/>
              <a:gd name="connsiteX0" fmla="*/ 17 w 21617"/>
              <a:gd name="connsiteY0" fmla="*/ 0 h 24514"/>
              <a:gd name="connsiteX1" fmla="*/ 21617 w 21617"/>
              <a:gd name="connsiteY1" fmla="*/ 0 h 24514"/>
              <a:gd name="connsiteX2" fmla="*/ 21617 w 21617"/>
              <a:gd name="connsiteY2" fmla="*/ 17322 h 24514"/>
              <a:gd name="connsiteX3" fmla="*/ 0 w 21617"/>
              <a:gd name="connsiteY3" fmla="*/ 22875 h 24514"/>
              <a:gd name="connsiteX4" fmla="*/ 17 w 21617"/>
              <a:gd name="connsiteY4" fmla="*/ 0 h 24514"/>
              <a:gd name="connsiteX0" fmla="*/ 17 w 21617"/>
              <a:gd name="connsiteY0" fmla="*/ 0 h 24569"/>
              <a:gd name="connsiteX1" fmla="*/ 21617 w 21617"/>
              <a:gd name="connsiteY1" fmla="*/ 0 h 24569"/>
              <a:gd name="connsiteX2" fmla="*/ 21617 w 21617"/>
              <a:gd name="connsiteY2" fmla="*/ 17322 h 24569"/>
              <a:gd name="connsiteX3" fmla="*/ 0 w 21617"/>
              <a:gd name="connsiteY3" fmla="*/ 22875 h 24569"/>
              <a:gd name="connsiteX4" fmla="*/ 17 w 21617"/>
              <a:gd name="connsiteY4" fmla="*/ 0 h 24569"/>
              <a:gd name="connsiteX0" fmla="*/ 17 w 21617"/>
              <a:gd name="connsiteY0" fmla="*/ 0 h 24698"/>
              <a:gd name="connsiteX1" fmla="*/ 21617 w 21617"/>
              <a:gd name="connsiteY1" fmla="*/ 0 h 24698"/>
              <a:gd name="connsiteX2" fmla="*/ 21617 w 21617"/>
              <a:gd name="connsiteY2" fmla="*/ 17322 h 24698"/>
              <a:gd name="connsiteX3" fmla="*/ 0 w 21617"/>
              <a:gd name="connsiteY3" fmla="*/ 22875 h 24698"/>
              <a:gd name="connsiteX4" fmla="*/ 17 w 21617"/>
              <a:gd name="connsiteY4" fmla="*/ 0 h 24698"/>
              <a:gd name="connsiteX0" fmla="*/ 17 w 21617"/>
              <a:gd name="connsiteY0" fmla="*/ 0 h 24785"/>
              <a:gd name="connsiteX1" fmla="*/ 21617 w 21617"/>
              <a:gd name="connsiteY1" fmla="*/ 0 h 24785"/>
              <a:gd name="connsiteX2" fmla="*/ 21617 w 21617"/>
              <a:gd name="connsiteY2" fmla="*/ 17322 h 24785"/>
              <a:gd name="connsiteX3" fmla="*/ 0 w 21617"/>
              <a:gd name="connsiteY3" fmla="*/ 22875 h 24785"/>
              <a:gd name="connsiteX4" fmla="*/ 17 w 21617"/>
              <a:gd name="connsiteY4" fmla="*/ 0 h 24785"/>
              <a:gd name="connsiteX0" fmla="*/ 34 w 21634"/>
              <a:gd name="connsiteY0" fmla="*/ 0 h 36778"/>
              <a:gd name="connsiteX1" fmla="*/ 21634 w 21634"/>
              <a:gd name="connsiteY1" fmla="*/ 0 h 36778"/>
              <a:gd name="connsiteX2" fmla="*/ 21634 w 21634"/>
              <a:gd name="connsiteY2" fmla="*/ 17322 h 36778"/>
              <a:gd name="connsiteX3" fmla="*/ 0 w 21634"/>
              <a:gd name="connsiteY3" fmla="*/ 35787 h 36778"/>
              <a:gd name="connsiteX4" fmla="*/ 34 w 21634"/>
              <a:gd name="connsiteY4" fmla="*/ 0 h 36778"/>
              <a:gd name="connsiteX0" fmla="*/ 34 w 21634"/>
              <a:gd name="connsiteY0" fmla="*/ 0 h 41874"/>
              <a:gd name="connsiteX1" fmla="*/ 21634 w 21634"/>
              <a:gd name="connsiteY1" fmla="*/ 0 h 41874"/>
              <a:gd name="connsiteX2" fmla="*/ 21634 w 21634"/>
              <a:gd name="connsiteY2" fmla="*/ 17322 h 41874"/>
              <a:gd name="connsiteX3" fmla="*/ 0 w 21634"/>
              <a:gd name="connsiteY3" fmla="*/ 35787 h 41874"/>
              <a:gd name="connsiteX4" fmla="*/ 34 w 21634"/>
              <a:gd name="connsiteY4" fmla="*/ 0 h 41874"/>
              <a:gd name="connsiteX0" fmla="*/ 34 w 21634"/>
              <a:gd name="connsiteY0" fmla="*/ 0 h 42123"/>
              <a:gd name="connsiteX1" fmla="*/ 21634 w 21634"/>
              <a:gd name="connsiteY1" fmla="*/ 0 h 42123"/>
              <a:gd name="connsiteX2" fmla="*/ 21634 w 21634"/>
              <a:gd name="connsiteY2" fmla="*/ 17322 h 42123"/>
              <a:gd name="connsiteX3" fmla="*/ 0 w 21634"/>
              <a:gd name="connsiteY3" fmla="*/ 35787 h 42123"/>
              <a:gd name="connsiteX4" fmla="*/ 34 w 21634"/>
              <a:gd name="connsiteY4" fmla="*/ 0 h 42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34" h="42123">
                <a:moveTo>
                  <a:pt x="34" y="0"/>
                </a:moveTo>
                <a:lnTo>
                  <a:pt x="21634" y="0"/>
                </a:lnTo>
                <a:lnTo>
                  <a:pt x="21634" y="17322"/>
                </a:lnTo>
                <a:cubicBezTo>
                  <a:pt x="10970" y="21444"/>
                  <a:pt x="9198" y="56098"/>
                  <a:pt x="0" y="35787"/>
                </a:cubicBezTo>
                <a:cubicBezTo>
                  <a:pt x="6" y="28162"/>
                  <a:pt x="28" y="7625"/>
                  <a:pt x="3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9A3716-1F35-4634-B53D-27722735B2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6686" y="1611383"/>
            <a:ext cx="9666514" cy="746846"/>
          </a:xfrm>
        </p:spPr>
        <p:txBody>
          <a:bodyPr anchor="t">
            <a:noAutofit/>
          </a:bodyPr>
          <a:lstStyle>
            <a:lvl1pPr>
              <a:defRPr sz="4800" spc="-1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Section Header 1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6A4796-E4C0-42FE-9F82-5D46B8789E2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96686" y="2464424"/>
            <a:ext cx="9666514" cy="221599"/>
          </a:xfrm>
        </p:spPr>
        <p:txBody>
          <a:bodyPr tIns="0" bIns="0">
            <a:spAutoFit/>
          </a:bodyPr>
          <a:lstStyle>
            <a:lvl1pPr marL="0" indent="0">
              <a:buNone/>
              <a:defRPr sz="16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60C8850-C2CD-4E0B-AA6F-6B884EB94B4B}"/>
              </a:ext>
            </a:extLst>
          </p:cNvPr>
          <p:cNvSpPr/>
          <p:nvPr/>
        </p:nvSpPr>
        <p:spPr>
          <a:xfrm>
            <a:off x="435429" y="1532049"/>
            <a:ext cx="72571" cy="137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0D3D7B7-CDD7-4664-B2D8-6F60FEAEAC45}"/>
              </a:ext>
            </a:extLst>
          </p:cNvPr>
          <p:cNvSpPr/>
          <p:nvPr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>
              <a:solidFill>
                <a:schemeClr val="tx1"/>
              </a:solidFill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E81145E-5F17-4CB6-9E17-ECF3BB38DE75}"/>
              </a:ext>
            </a:extLst>
          </p:cNvPr>
          <p:cNvSpPr txBox="1">
            <a:spLocks/>
          </p:cNvSpPr>
          <p:nvPr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US" b="1" noProof="0" smtClean="0">
                <a:solidFill>
                  <a:schemeClr val="tx1"/>
                </a:solidFill>
              </a:rPr>
              <a:pPr/>
              <a:t>‹#›</a:t>
            </a:fld>
            <a:endParaRPr lang="en-US" b="1" noProof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29781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>
            <a:extLst>
              <a:ext uri="{FF2B5EF4-FFF2-40B4-BE49-F238E27FC236}">
                <a16:creationId xmlns:a16="http://schemas.microsoft.com/office/drawing/2014/main" id="{53B0C39E-3796-4132-81FF-5A58EAF300A5}"/>
              </a:ext>
            </a:extLst>
          </p:cNvPr>
          <p:cNvSpPr/>
          <p:nvPr/>
        </p:nvSpPr>
        <p:spPr>
          <a:xfrm>
            <a:off x="-2" y="0"/>
            <a:ext cx="12192001" cy="6858000"/>
          </a:xfrm>
          <a:prstGeom prst="frame">
            <a:avLst>
              <a:gd name="adj1" fmla="val 17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/>
        </p:nvSpPr>
        <p:spPr>
          <a:xfrm>
            <a:off x="560614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8943364-C409-4EE8-8020-9809E6B2B1AA}"/>
              </a:ext>
            </a:extLst>
          </p:cNvPr>
          <p:cNvSpPr/>
          <p:nvPr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>
              <a:solidFill>
                <a:schemeClr val="tx1"/>
              </a:solidFill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A67D090F-9522-445C-B984-52BE590455DC}"/>
              </a:ext>
            </a:extLst>
          </p:cNvPr>
          <p:cNvSpPr txBox="1">
            <a:spLocks/>
          </p:cNvSpPr>
          <p:nvPr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US" b="1" noProof="0" smtClean="0">
                <a:solidFill>
                  <a:schemeClr val="bg1"/>
                </a:solidFill>
              </a:rPr>
              <a:pPr/>
              <a:t>‹#›</a:t>
            </a:fld>
            <a:endParaRPr lang="en-US" b="1" noProof="0">
              <a:solidFill>
                <a:schemeClr val="bg1"/>
              </a:solidFill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58E3AAF-44AA-41E0-AE18-8B461598AD07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46314" y="1889759"/>
            <a:ext cx="5306787" cy="428720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FC1B8B60-5429-4EF9-93D0-2CCCF562B91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438900" y="1889759"/>
            <a:ext cx="5181600" cy="428720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E9C65AD4-A9F9-4524-9821-4CEEEA6D01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5" y="168362"/>
            <a:ext cx="11174186" cy="590931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pic>
        <p:nvPicPr>
          <p:cNvPr id="10" name="Bilde 11">
            <a:extLst>
              <a:ext uri="{FF2B5EF4-FFF2-40B4-BE49-F238E27FC236}">
                <a16:creationId xmlns:a16="http://schemas.microsoft.com/office/drawing/2014/main" id="{B66F1F04-A0A3-4A51-9C75-E9715F5CD5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32112" r="15917"/>
          <a:stretch/>
        </p:blipFill>
        <p:spPr>
          <a:xfrm>
            <a:off x="10957227" y="128015"/>
            <a:ext cx="1168098" cy="631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3873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>
            <a:extLst>
              <a:ext uri="{FF2B5EF4-FFF2-40B4-BE49-F238E27FC236}">
                <a16:creationId xmlns:a16="http://schemas.microsoft.com/office/drawing/2014/main" id="{53B0C39E-3796-4132-81FF-5A58EAF300A5}"/>
              </a:ext>
            </a:extLst>
          </p:cNvPr>
          <p:cNvSpPr/>
          <p:nvPr/>
        </p:nvSpPr>
        <p:spPr>
          <a:xfrm>
            <a:off x="-2" y="0"/>
            <a:ext cx="12192001" cy="6858000"/>
          </a:xfrm>
          <a:prstGeom prst="frame">
            <a:avLst>
              <a:gd name="adj1" fmla="val 17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8943364-C409-4EE8-8020-9809E6B2B1AA}"/>
              </a:ext>
            </a:extLst>
          </p:cNvPr>
          <p:cNvSpPr/>
          <p:nvPr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>
              <a:solidFill>
                <a:schemeClr val="tx1"/>
              </a:solidFill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A67D090F-9522-445C-B984-52BE590455DC}"/>
              </a:ext>
            </a:extLst>
          </p:cNvPr>
          <p:cNvSpPr txBox="1">
            <a:spLocks/>
          </p:cNvSpPr>
          <p:nvPr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US" b="1" noProof="0" smtClean="0">
                <a:solidFill>
                  <a:schemeClr val="bg1"/>
                </a:solidFill>
              </a:rPr>
              <a:pPr/>
              <a:t>‹#›</a:t>
            </a:fld>
            <a:endParaRPr lang="en-US" b="1" noProof="0">
              <a:solidFill>
                <a:schemeClr val="bg1"/>
              </a:solidFill>
            </a:endParaRP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206758CB-94FF-44FA-999E-4CE65FC50D0A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1035667"/>
            <a:ext cx="3932237" cy="483332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17F705F2-61A5-4BD8-94EA-438CE433586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3188" y="1035667"/>
            <a:ext cx="6172200" cy="4833321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F6882AF9-1DE8-4E69-921C-5BF39DB57C22}"/>
              </a:ext>
            </a:extLst>
          </p:cNvPr>
          <p:cNvSpPr txBox="1">
            <a:spLocks/>
          </p:cNvSpPr>
          <p:nvPr userDrawn="1"/>
        </p:nvSpPr>
        <p:spPr>
          <a:xfrm>
            <a:off x="446315" y="168362"/>
            <a:ext cx="11174186" cy="5909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3600" b="1" kern="1200" spc="-6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7144923-B26D-4416-BA01-EBDD2AD25A38}"/>
              </a:ext>
            </a:extLst>
          </p:cNvPr>
          <p:cNvSpPr/>
          <p:nvPr userDrawn="1"/>
        </p:nvSpPr>
        <p:spPr>
          <a:xfrm>
            <a:off x="560614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>
              <a:solidFill>
                <a:schemeClr val="tx1"/>
              </a:solidFill>
            </a:endParaRPr>
          </a:p>
        </p:txBody>
      </p:sp>
      <p:pic>
        <p:nvPicPr>
          <p:cNvPr id="10" name="Bilde 11">
            <a:extLst>
              <a:ext uri="{FF2B5EF4-FFF2-40B4-BE49-F238E27FC236}">
                <a16:creationId xmlns:a16="http://schemas.microsoft.com/office/drawing/2014/main" id="{27E26B5B-7C8F-4A26-8B73-BCAB5F473A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32112" r="15917"/>
          <a:stretch/>
        </p:blipFill>
        <p:spPr>
          <a:xfrm>
            <a:off x="10957227" y="128015"/>
            <a:ext cx="1168098" cy="631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0953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11">
            <a:extLst>
              <a:ext uri="{FF2B5EF4-FFF2-40B4-BE49-F238E27FC236}">
                <a16:creationId xmlns:a16="http://schemas.microsoft.com/office/drawing/2014/main" id="{8DD2DE3D-C986-44EB-A928-1FA2C09B62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32112" r="15917"/>
          <a:stretch/>
        </p:blipFill>
        <p:spPr>
          <a:xfrm>
            <a:off x="10957227" y="128015"/>
            <a:ext cx="1168098" cy="631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9987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E46C0F6-F728-4FF0-A7F3-F6AECCD35B3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20650" y="136525"/>
            <a:ext cx="11950700" cy="6584951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/>
            </a:lvl1pPr>
          </a:lstStyle>
          <a:p>
            <a:pPr marL="228600" lvl="0" indent="-228600" algn="ctr"/>
            <a:r>
              <a:rPr lang="en-US" noProof="0"/>
              <a:t>Insert image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4DAD220-8CE3-4FF4-957A-1E24442C65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87500" y="4022725"/>
            <a:ext cx="10033000" cy="1236236"/>
          </a:xfrm>
          <a:solidFill>
            <a:schemeClr val="tx1">
              <a:alpha val="68000"/>
            </a:schemeClr>
          </a:solidFill>
        </p:spPr>
        <p:txBody>
          <a:bodyPr lIns="274320" tIns="274320" rIns="274320" bIns="274320" anchor="ctr">
            <a:spAutoFit/>
          </a:bodyPr>
          <a:lstStyle>
            <a:lvl1pPr marL="0" indent="0">
              <a:lnSpc>
                <a:spcPct val="100000"/>
              </a:lnSpc>
              <a:buNone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  <a:p>
            <a:pPr lvl="0"/>
            <a:endParaRPr lang="en-US" noProof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58FDDD78-44AA-4B92-90B8-DFC56D688C5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6550" y="3269342"/>
            <a:ext cx="1155366" cy="2576090"/>
          </a:xfrm>
          <a:noFill/>
        </p:spPr>
        <p:txBody>
          <a:bodyPr wrap="square" lIns="182880" tIns="182880" rIns="182880" bIns="91440">
            <a:spAutoFit/>
          </a:bodyPr>
          <a:lstStyle>
            <a:lvl1pPr marL="0" indent="0">
              <a:buNone/>
              <a:defRPr sz="16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“</a:t>
            </a:r>
          </a:p>
        </p:txBody>
      </p:sp>
      <p:sp>
        <p:nvSpPr>
          <p:cNvPr id="9" name="Frame 8">
            <a:extLst>
              <a:ext uri="{FF2B5EF4-FFF2-40B4-BE49-F238E27FC236}">
                <a16:creationId xmlns:a16="http://schemas.microsoft.com/office/drawing/2014/main" id="{0283712C-6C33-4303-985C-6493AAFAF405}"/>
              </a:ext>
            </a:extLst>
          </p:cNvPr>
          <p:cNvSpPr/>
          <p:nvPr/>
        </p:nvSpPr>
        <p:spPr>
          <a:xfrm>
            <a:off x="-2" y="0"/>
            <a:ext cx="12192001" cy="6858000"/>
          </a:xfrm>
          <a:prstGeom prst="frame">
            <a:avLst>
              <a:gd name="adj1" fmla="val 17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793B617-BDEC-4471-BF16-3ADF8D92DD69}"/>
              </a:ext>
            </a:extLst>
          </p:cNvPr>
          <p:cNvSpPr/>
          <p:nvPr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>
              <a:solidFill>
                <a:schemeClr val="tx1"/>
              </a:solidFill>
            </a:endParaRP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33D238BD-C38B-4BEB-92A5-657AAB9C5351}"/>
              </a:ext>
            </a:extLst>
          </p:cNvPr>
          <p:cNvSpPr txBox="1">
            <a:spLocks/>
          </p:cNvSpPr>
          <p:nvPr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US" b="1" noProof="0" smtClean="0">
                <a:solidFill>
                  <a:schemeClr val="bg1"/>
                </a:solidFill>
              </a:rPr>
              <a:pPr/>
              <a:t>‹#›</a:t>
            </a:fld>
            <a:endParaRPr lang="en-US" b="1" noProof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E81040-AE93-4763-96F3-062F0F2D8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531271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7C719AD2-39D2-425C-90E5-8FD2D783ADD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/>
            </a:lvl1pPr>
          </a:lstStyle>
          <a:p>
            <a:pPr marL="228600" lvl="0" indent="-228600" algn="ctr"/>
            <a:r>
              <a:rPr lang="en-US" noProof="0"/>
              <a:t>Insert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11612A-63A3-4175-9F77-FA03CCD38D4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4871" y="4901450"/>
            <a:ext cx="4907643" cy="701731"/>
          </a:xfrm>
        </p:spPr>
        <p:txBody>
          <a:bodyPr vert="horz" wrap="square" lIns="91440" tIns="45720" rIns="91440" bIns="45720" rtlCol="0" anchor="b">
            <a:spAutoFit/>
          </a:bodyPr>
          <a:lstStyle>
            <a:lvl1pPr>
              <a:defRPr lang="en-GB" sz="4400" b="1" spc="-150" dirty="0">
                <a:solidFill>
                  <a:schemeClr val="bg1"/>
                </a:solidFill>
                <a:latin typeface="+mj-lt"/>
              </a:defRPr>
            </a:lvl1pPr>
          </a:lstStyle>
          <a:p>
            <a:pPr marL="0" lvl="0"/>
            <a:r>
              <a:rPr lang="en-US" noProof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4161818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2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314F9CD-0693-4A94-A67A-F71413300A6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1999" cy="3962400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 dirty="0"/>
            </a:lvl1pPr>
          </a:lstStyle>
          <a:p>
            <a:pPr marL="228600" lvl="0" indent="-228600" algn="ctr"/>
            <a:r>
              <a:rPr lang="en-US" noProof="0"/>
              <a:t>Insert Image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174F0C-3444-43F9-9DFF-354C44272A6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4871" y="5603181"/>
            <a:ext cx="9144000" cy="341632"/>
          </a:xfrm>
        </p:spPr>
        <p:txBody>
          <a:bodyPr vert="horz" lIns="91440" tIns="45720" rIns="91440" bIns="45720" rtlCol="0">
            <a:spAutoFit/>
          </a:bodyPr>
          <a:lstStyle>
            <a:lvl1pPr marL="0" indent="0">
              <a:buNone/>
              <a:defRPr lang="en-GB" sz="1800" dirty="0">
                <a:solidFill>
                  <a:schemeClr val="accent3"/>
                </a:solidFill>
                <a:latin typeface="+mn-lt"/>
              </a:defRPr>
            </a:lvl1pPr>
          </a:lstStyle>
          <a:p>
            <a:pPr marL="228600" lvl="0" indent="-228600"/>
            <a:r>
              <a:rPr lang="en-US" noProof="0"/>
              <a:t>Subtitle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11612A-63A3-4175-9F77-FA03CCD38D4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4871" y="4901450"/>
            <a:ext cx="10607040" cy="701731"/>
          </a:xfrm>
        </p:spPr>
        <p:txBody>
          <a:bodyPr vert="horz" lIns="91440" tIns="45720" rIns="91440" bIns="45720" rtlCol="0" anchor="b">
            <a:spAutoFit/>
          </a:bodyPr>
          <a:lstStyle>
            <a:lvl1pPr>
              <a:defRPr lang="en-GB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marL="0" lvl="0"/>
            <a:r>
              <a:rPr lang="en-US" noProof="0"/>
              <a:t>Title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5C25376-E6F9-4E5A-A81D-E7FA342FB230}"/>
              </a:ext>
            </a:extLst>
          </p:cNvPr>
          <p:cNvSpPr/>
          <p:nvPr/>
        </p:nvSpPr>
        <p:spPr>
          <a:xfrm>
            <a:off x="435429" y="4726452"/>
            <a:ext cx="72571" cy="137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B386286-CEE2-E94A-BBC0-0A3723EB14DE}"/>
              </a:ext>
            </a:extLst>
          </p:cNvPr>
          <p:cNvSpPr/>
          <p:nvPr/>
        </p:nvSpPr>
        <p:spPr>
          <a:xfrm>
            <a:off x="11008895" y="6220326"/>
            <a:ext cx="866273" cy="6376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21954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9F00E918-E8FF-40A9-BE3F-1B0FE0C925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15D22-A3BF-432B-8E7E-1ECAF9BFC4C1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B3A78E34-472F-4627-800F-FD24A62A32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B3357C3F-2A63-499C-B848-F8121659F3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C4A84-4DD1-42FC-8E54-C4BFF817B0FF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Bilde 11">
            <a:extLst>
              <a:ext uri="{FF2B5EF4-FFF2-40B4-BE49-F238E27FC236}">
                <a16:creationId xmlns:a16="http://schemas.microsoft.com/office/drawing/2014/main" id="{AD2A9DD6-0C5A-4F1F-912E-3DCAED5B91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32112" r="15917"/>
          <a:stretch/>
        </p:blipFill>
        <p:spPr>
          <a:xfrm>
            <a:off x="10957227" y="128015"/>
            <a:ext cx="1168098" cy="631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4943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9" y="1593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think-cell Slide" r:id="rId4" imgW="6350000" imgH="6350000" progId="TCLayout.ActiveDocument.1">
                  <p:embed/>
                </p:oleObj>
              </mc:Choice>
              <mc:Fallback>
                <p:oleObj name="think-cell Slide" r:id="rId4" imgW="6350000" imgH="6350000" progId="TCLayout.ActiveDocument.1">
                  <p:embed/>
                  <p:pic>
                    <p:nvPicPr>
                      <p:cNvPr id="7" name="Object 6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9" y="1593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04664"/>
            <a:ext cx="9326827" cy="792088"/>
          </a:xfrm>
        </p:spPr>
        <p:txBody>
          <a:bodyPr lIns="36000" anchor="ctr">
            <a:noAutofit/>
          </a:bodyPr>
          <a:lstStyle>
            <a:lvl1pPr algn="l">
              <a:defRPr sz="2000" b="1" i="0">
                <a:latin typeface="Cambria" panose="020405030504060302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21332"/>
            <a:ext cx="2844800" cy="365125"/>
          </a:xfrm>
        </p:spPr>
        <p:txBody>
          <a:bodyPr/>
          <a:lstStyle>
            <a:lvl1pPr>
              <a:defRPr sz="900">
                <a:solidFill>
                  <a:schemeClr val="tx1"/>
                </a:solidFill>
                <a:latin typeface="Cambria" pitchFamily="18" charset="0"/>
              </a:defRPr>
            </a:lvl1pPr>
          </a:lstStyle>
          <a:p>
            <a:fld id="{F7615D22-A3BF-432B-8E7E-1ECAF9BFC4C1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21332"/>
            <a:ext cx="3860800" cy="365125"/>
          </a:xfrm>
        </p:spPr>
        <p:txBody>
          <a:bodyPr/>
          <a:lstStyle>
            <a:lvl1pPr algn="ctr">
              <a:defRPr sz="900">
                <a:solidFill>
                  <a:schemeClr val="tx1"/>
                </a:solidFill>
                <a:latin typeface="Cambria" pitchFamily="18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21332"/>
            <a:ext cx="2844800" cy="365125"/>
          </a:xfrm>
        </p:spPr>
        <p:txBody>
          <a:bodyPr/>
          <a:lstStyle>
            <a:lvl1pPr algn="r">
              <a:defRPr sz="900">
                <a:solidFill>
                  <a:schemeClr val="tx1"/>
                </a:solidFill>
                <a:latin typeface="Cambria" pitchFamily="18" charset="0"/>
              </a:defRPr>
            </a:lvl1pPr>
          </a:lstStyle>
          <a:p>
            <a:fld id="{746C4A84-4DD1-42FC-8E54-C4BFF817B0FF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09600" y="404664"/>
            <a:ext cx="10972800" cy="0"/>
          </a:xfrm>
          <a:prstGeom prst="line">
            <a:avLst/>
          </a:prstGeom>
          <a:ln w="1270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609600" y="6381149"/>
            <a:ext cx="10972800" cy="0"/>
          </a:xfrm>
          <a:prstGeom prst="line">
            <a:avLst/>
          </a:prstGeom>
          <a:ln w="3175">
            <a:solidFill>
              <a:schemeClr val="tx2">
                <a:lumMod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09600" y="1268760"/>
            <a:ext cx="10972800" cy="0"/>
          </a:xfrm>
          <a:prstGeom prst="line">
            <a:avLst/>
          </a:prstGeom>
          <a:ln w="3175">
            <a:solidFill>
              <a:schemeClr val="tx2">
                <a:lumMod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609600" y="1427910"/>
            <a:ext cx="10972800" cy="475683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pic>
        <p:nvPicPr>
          <p:cNvPr id="14" name="Bilde 13">
            <a:extLst>
              <a:ext uri="{FF2B5EF4-FFF2-40B4-BE49-F238E27FC236}">
                <a16:creationId xmlns:a16="http://schemas.microsoft.com/office/drawing/2014/main" id="{819DB5E5-82D3-4864-9FF8-FC6DF897FEB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181648" y="-368867"/>
            <a:ext cx="2311608" cy="1547308"/>
          </a:xfrm>
          <a:prstGeom prst="rect">
            <a:avLst/>
          </a:prstGeom>
        </p:spPr>
      </p:pic>
      <p:sp>
        <p:nvSpPr>
          <p:cNvPr id="15" name="Rectangle 13">
            <a:extLst>
              <a:ext uri="{FF2B5EF4-FFF2-40B4-BE49-F238E27FC236}">
                <a16:creationId xmlns:a16="http://schemas.microsoft.com/office/drawing/2014/main" id="{000EF2BF-7320-468C-9A4A-EF81523715B0}"/>
              </a:ext>
            </a:extLst>
          </p:cNvPr>
          <p:cNvSpPr/>
          <p:nvPr userDrawn="1"/>
        </p:nvSpPr>
        <p:spPr>
          <a:xfrm>
            <a:off x="560614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9760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1762878-5F29-489C-BB9B-7ABF4803CF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D6EEEEA-71AC-4CDB-AC0A-C3174D8E22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C8F39053-A710-4232-B23F-12A90B8B0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15D22-A3BF-432B-8E7E-1ECAF9BFC4C1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FA965849-E34D-4F32-BEEF-A2C46E174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A49A8DFC-A7E5-421D-BC94-89525EA469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C4A84-4DD1-42FC-8E54-C4BFF817B0F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13">
            <a:extLst>
              <a:ext uri="{FF2B5EF4-FFF2-40B4-BE49-F238E27FC236}">
                <a16:creationId xmlns:a16="http://schemas.microsoft.com/office/drawing/2014/main" id="{F72E20ED-1357-409C-8700-3E133CD6BFF2}"/>
              </a:ext>
            </a:extLst>
          </p:cNvPr>
          <p:cNvSpPr/>
          <p:nvPr userDrawn="1"/>
        </p:nvSpPr>
        <p:spPr>
          <a:xfrm>
            <a:off x="560614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>
              <a:solidFill>
                <a:schemeClr val="tx1"/>
              </a:solidFill>
            </a:endParaRPr>
          </a:p>
        </p:txBody>
      </p:sp>
      <p:pic>
        <p:nvPicPr>
          <p:cNvPr id="10" name="Bilde 11">
            <a:extLst>
              <a:ext uri="{FF2B5EF4-FFF2-40B4-BE49-F238E27FC236}">
                <a16:creationId xmlns:a16="http://schemas.microsoft.com/office/drawing/2014/main" id="{B2556099-1F7E-4FF6-B516-3A36A6161B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32112" r="15917"/>
          <a:stretch/>
        </p:blipFill>
        <p:spPr>
          <a:xfrm>
            <a:off x="10957227" y="128015"/>
            <a:ext cx="1168098" cy="631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050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with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6D24BA90-E7BA-471E-AA13-3329EDCD80A2}"/>
              </a:ext>
            </a:extLst>
          </p:cNvPr>
          <p:cNvSpPr/>
          <p:nvPr/>
        </p:nvSpPr>
        <p:spPr>
          <a:xfrm flipV="1">
            <a:off x="-1" y="-3"/>
            <a:ext cx="12192001" cy="6858003"/>
          </a:xfrm>
          <a:custGeom>
            <a:avLst/>
            <a:gdLst>
              <a:gd name="connsiteX0" fmla="*/ 9171734 w 12192001"/>
              <a:gd name="connsiteY0" fmla="*/ 2269381 h 6858003"/>
              <a:gd name="connsiteX1" fmla="*/ 4981292 w 12192001"/>
              <a:gd name="connsiteY1" fmla="*/ 1670903 h 6858003"/>
              <a:gd name="connsiteX2" fmla="*/ 634550 w 12192001"/>
              <a:gd name="connsiteY2" fmla="*/ 1013497 h 6858003"/>
              <a:gd name="connsiteX3" fmla="*/ 123993 w 12192001"/>
              <a:gd name="connsiteY3" fmla="*/ 984148 h 6858003"/>
              <a:gd name="connsiteX4" fmla="*/ 123993 w 12192001"/>
              <a:gd name="connsiteY4" fmla="*/ 123993 h 6858003"/>
              <a:gd name="connsiteX5" fmla="*/ 12068007 w 12192001"/>
              <a:gd name="connsiteY5" fmla="*/ 123993 h 6858003"/>
              <a:gd name="connsiteX6" fmla="*/ 12068007 w 12192001"/>
              <a:gd name="connsiteY6" fmla="*/ 1962695 h 6858003"/>
              <a:gd name="connsiteX7" fmla="*/ 11543532 w 12192001"/>
              <a:gd name="connsiteY7" fmla="*/ 2051091 h 6858003"/>
              <a:gd name="connsiteX8" fmla="*/ 9171734 w 12192001"/>
              <a:gd name="connsiteY8" fmla="*/ 2269381 h 6858003"/>
              <a:gd name="connsiteX9" fmla="*/ 1 w 12192001"/>
              <a:gd name="connsiteY9" fmla="*/ 6858003 h 6858003"/>
              <a:gd name="connsiteX10" fmla="*/ 12192001 w 12192001"/>
              <a:gd name="connsiteY10" fmla="*/ 6858003 h 6858003"/>
              <a:gd name="connsiteX11" fmla="*/ 12192001 w 12192001"/>
              <a:gd name="connsiteY11" fmla="*/ 2724879 h 6858003"/>
              <a:gd name="connsiteX12" fmla="*/ 12192001 w 12192001"/>
              <a:gd name="connsiteY12" fmla="*/ 2477360 h 6858003"/>
              <a:gd name="connsiteX13" fmla="*/ 12192001 w 12192001"/>
              <a:gd name="connsiteY13" fmla="*/ 1941781 h 6858003"/>
              <a:gd name="connsiteX14" fmla="*/ 12192000 w 12192001"/>
              <a:gd name="connsiteY14" fmla="*/ 1941781 h 6858003"/>
              <a:gd name="connsiteX15" fmla="*/ 12192000 w 12192001"/>
              <a:gd name="connsiteY15" fmla="*/ 0 h 6858003"/>
              <a:gd name="connsiteX16" fmla="*/ 0 w 12192001"/>
              <a:gd name="connsiteY16" fmla="*/ 0 h 6858003"/>
              <a:gd name="connsiteX17" fmla="*/ 0 w 12192001"/>
              <a:gd name="connsiteY17" fmla="*/ 6858000 h 6858003"/>
              <a:gd name="connsiteX18" fmla="*/ 1 w 12192001"/>
              <a:gd name="connsiteY18" fmla="*/ 6858000 h 6858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2192001" h="6858003">
                <a:moveTo>
                  <a:pt x="9171734" y="2269381"/>
                </a:moveTo>
                <a:cubicBezTo>
                  <a:pt x="8159059" y="2253684"/>
                  <a:pt x="6843276" y="2101858"/>
                  <a:pt x="4981292" y="1670903"/>
                </a:cubicBezTo>
                <a:cubicBezTo>
                  <a:pt x="3385010" y="1301444"/>
                  <a:pt x="2075869" y="1110459"/>
                  <a:pt x="634550" y="1013497"/>
                </a:cubicBezTo>
                <a:lnTo>
                  <a:pt x="123993" y="984148"/>
                </a:lnTo>
                <a:lnTo>
                  <a:pt x="123993" y="123993"/>
                </a:lnTo>
                <a:lnTo>
                  <a:pt x="12068007" y="123993"/>
                </a:lnTo>
                <a:lnTo>
                  <a:pt x="12068007" y="1962695"/>
                </a:lnTo>
                <a:lnTo>
                  <a:pt x="11543532" y="2051091"/>
                </a:lnTo>
                <a:cubicBezTo>
                  <a:pt x="10893978" y="2164649"/>
                  <a:pt x="10184410" y="2285079"/>
                  <a:pt x="9171734" y="2269381"/>
                </a:cubicBezTo>
                <a:close/>
                <a:moveTo>
                  <a:pt x="1" y="6858003"/>
                </a:moveTo>
                <a:lnTo>
                  <a:pt x="12192001" y="6858003"/>
                </a:lnTo>
                <a:lnTo>
                  <a:pt x="12192001" y="2724879"/>
                </a:lnTo>
                <a:lnTo>
                  <a:pt x="12192001" y="2477360"/>
                </a:lnTo>
                <a:lnTo>
                  <a:pt x="12192001" y="1941781"/>
                </a:lnTo>
                <a:lnTo>
                  <a:pt x="12192000" y="1941781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lnTo>
                  <a:pt x="1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467520A-F508-4AA5-BBCF-30AE2B312E0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23992" y="4587876"/>
            <a:ext cx="11944014" cy="2146775"/>
          </a:xfrm>
          <a:custGeom>
            <a:avLst/>
            <a:gdLst>
              <a:gd name="connsiteX0" fmla="*/ 9047741 w 11944014"/>
              <a:gd name="connsiteY0" fmla="*/ 1387 h 2146775"/>
              <a:gd name="connsiteX1" fmla="*/ 11419539 w 11944014"/>
              <a:gd name="connsiteY1" fmla="*/ 219677 h 2146775"/>
              <a:gd name="connsiteX2" fmla="*/ 11944014 w 11944014"/>
              <a:gd name="connsiteY2" fmla="*/ 308073 h 2146775"/>
              <a:gd name="connsiteX3" fmla="*/ 11944014 w 11944014"/>
              <a:gd name="connsiteY3" fmla="*/ 2146775 h 2146775"/>
              <a:gd name="connsiteX4" fmla="*/ 0 w 11944014"/>
              <a:gd name="connsiteY4" fmla="*/ 2146775 h 2146775"/>
              <a:gd name="connsiteX5" fmla="*/ 0 w 11944014"/>
              <a:gd name="connsiteY5" fmla="*/ 1286620 h 2146775"/>
              <a:gd name="connsiteX6" fmla="*/ 510557 w 11944014"/>
              <a:gd name="connsiteY6" fmla="*/ 1257271 h 2146775"/>
              <a:gd name="connsiteX7" fmla="*/ 4857299 w 11944014"/>
              <a:gd name="connsiteY7" fmla="*/ 599865 h 2146775"/>
              <a:gd name="connsiteX8" fmla="*/ 9047741 w 11944014"/>
              <a:gd name="connsiteY8" fmla="*/ 1387 h 2146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944014" h="2146775">
                <a:moveTo>
                  <a:pt x="9047741" y="1387"/>
                </a:moveTo>
                <a:cubicBezTo>
                  <a:pt x="10060417" y="-14311"/>
                  <a:pt x="10769985" y="106119"/>
                  <a:pt x="11419539" y="219677"/>
                </a:cubicBezTo>
                <a:lnTo>
                  <a:pt x="11944014" y="308073"/>
                </a:lnTo>
                <a:lnTo>
                  <a:pt x="11944014" y="2146775"/>
                </a:lnTo>
                <a:lnTo>
                  <a:pt x="0" y="2146775"/>
                </a:lnTo>
                <a:lnTo>
                  <a:pt x="0" y="1286620"/>
                </a:lnTo>
                <a:lnTo>
                  <a:pt x="510557" y="1257271"/>
                </a:lnTo>
                <a:cubicBezTo>
                  <a:pt x="1951876" y="1160309"/>
                  <a:pt x="3261017" y="969324"/>
                  <a:pt x="4857299" y="599865"/>
                </a:cubicBezTo>
                <a:cubicBezTo>
                  <a:pt x="6719283" y="168910"/>
                  <a:pt x="8035066" y="17084"/>
                  <a:pt x="9047741" y="1387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 dirty="0"/>
            </a:lvl1pPr>
          </a:lstStyle>
          <a:p>
            <a:pPr marL="228600" lvl="0" indent="-228600" algn="ctr"/>
            <a:r>
              <a:rPr lang="en-US" noProof="0"/>
              <a:t>Insert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9A3716-1F35-4634-B53D-27722735B2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6686" y="1611383"/>
            <a:ext cx="9666514" cy="746846"/>
          </a:xfrm>
        </p:spPr>
        <p:txBody>
          <a:bodyPr anchor="t">
            <a:noAutofit/>
          </a:bodyPr>
          <a:lstStyle>
            <a:lvl1pPr>
              <a:defRPr sz="4800" spc="-1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Section Header 1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6A4796-E4C0-42FE-9F82-5D46B8789E2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96686" y="2464424"/>
            <a:ext cx="9666514" cy="221599"/>
          </a:xfrm>
        </p:spPr>
        <p:txBody>
          <a:bodyPr tIns="0" bIns="0">
            <a:spAutoFit/>
          </a:bodyPr>
          <a:lstStyle>
            <a:lvl1pPr marL="0" indent="0">
              <a:buNone/>
              <a:defRPr sz="16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60C8850-C2CD-4E0B-AA6F-6B884EB94B4B}"/>
              </a:ext>
            </a:extLst>
          </p:cNvPr>
          <p:cNvSpPr/>
          <p:nvPr/>
        </p:nvSpPr>
        <p:spPr>
          <a:xfrm>
            <a:off x="435429" y="1532049"/>
            <a:ext cx="72571" cy="137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0D3D7B7-CDD7-4664-B2D8-6F60FEAEAC45}"/>
              </a:ext>
            </a:extLst>
          </p:cNvPr>
          <p:cNvSpPr/>
          <p:nvPr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>
              <a:solidFill>
                <a:schemeClr val="tx1"/>
              </a:solidFill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E81145E-5F17-4CB6-9E17-ECF3BB38DE75}"/>
              </a:ext>
            </a:extLst>
          </p:cNvPr>
          <p:cNvSpPr txBox="1">
            <a:spLocks/>
          </p:cNvSpPr>
          <p:nvPr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US" b="1" noProof="0" smtClean="0">
                <a:solidFill>
                  <a:schemeClr val="bg1"/>
                </a:solidFill>
              </a:rPr>
              <a:pPr/>
              <a:t>‹#›</a:t>
            </a:fld>
            <a:endParaRPr lang="en-US" b="1" noProof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01707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with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A836EFBB-5449-47CB-96D6-CB08287F755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1999" cy="6858000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 dirty="0">
                <a:solidFill>
                  <a:schemeClr val="tx1"/>
                </a:solidFill>
              </a:defRPr>
            </a:lvl1pPr>
          </a:lstStyle>
          <a:p>
            <a:pPr marL="228600" lvl="0" indent="-228600" algn="ctr"/>
            <a:r>
              <a:rPr lang="en-US" noProof="0"/>
              <a:t>Insert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9A3716-1F35-4634-B53D-27722735B2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6686" y="3860800"/>
            <a:ext cx="9666514" cy="1686720"/>
          </a:xfrm>
        </p:spPr>
        <p:txBody>
          <a:bodyPr anchor="b">
            <a:noAutofit/>
          </a:bodyPr>
          <a:lstStyle>
            <a:lvl1pPr>
              <a:defRPr sz="4800" spc="-15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Section Header 2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6A4796-E4C0-42FE-9F82-5D46B8789E2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96686" y="5610170"/>
            <a:ext cx="9666514" cy="221599"/>
          </a:xfrm>
        </p:spPr>
        <p:txBody>
          <a:bodyPr tIns="0" bIns="0">
            <a:sp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B68A07C-35C9-40A7-8487-9EAD314C595A}"/>
              </a:ext>
            </a:extLst>
          </p:cNvPr>
          <p:cNvSpPr/>
          <p:nvPr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>
              <a:solidFill>
                <a:schemeClr val="tx1"/>
              </a:solidFill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E9143E8-1B27-4F08-9F20-BE30B14AC24E}"/>
              </a:ext>
            </a:extLst>
          </p:cNvPr>
          <p:cNvSpPr txBox="1">
            <a:spLocks/>
          </p:cNvSpPr>
          <p:nvPr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US" b="1" noProof="0" smtClean="0">
                <a:solidFill>
                  <a:schemeClr val="bg1"/>
                </a:solidFill>
              </a:rPr>
              <a:pPr/>
              <a:t>‹#›</a:t>
            </a:fld>
            <a:endParaRPr lang="en-US" b="1" noProof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24959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>
            <a:extLst>
              <a:ext uri="{FF2B5EF4-FFF2-40B4-BE49-F238E27FC236}">
                <a16:creationId xmlns:a16="http://schemas.microsoft.com/office/drawing/2014/main" id="{53B0C39E-3796-4132-81FF-5A58EAF300A5}"/>
              </a:ext>
            </a:extLst>
          </p:cNvPr>
          <p:cNvSpPr/>
          <p:nvPr/>
        </p:nvSpPr>
        <p:spPr>
          <a:xfrm>
            <a:off x="-2" y="0"/>
            <a:ext cx="12192001" cy="6858000"/>
          </a:xfrm>
          <a:prstGeom prst="frame">
            <a:avLst>
              <a:gd name="adj1" fmla="val 17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8943364-C409-4EE8-8020-9809E6B2B1AA}"/>
              </a:ext>
            </a:extLst>
          </p:cNvPr>
          <p:cNvSpPr/>
          <p:nvPr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>
              <a:solidFill>
                <a:schemeClr val="tx1"/>
              </a:solidFill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A67D090F-9522-445C-B984-52BE590455DC}"/>
              </a:ext>
            </a:extLst>
          </p:cNvPr>
          <p:cNvSpPr txBox="1">
            <a:spLocks/>
          </p:cNvSpPr>
          <p:nvPr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US" b="1" noProof="0" smtClean="0">
                <a:solidFill>
                  <a:schemeClr val="bg1"/>
                </a:solidFill>
              </a:rPr>
              <a:pPr/>
              <a:t>‹#›</a:t>
            </a:fld>
            <a:endParaRPr lang="en-US" b="1" noProof="0">
              <a:solidFill>
                <a:schemeClr val="bg1"/>
              </a:solidFill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B7F86AE-7774-0B40-8944-DF91C77B02F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46315" y="1889759"/>
            <a:ext cx="8030935" cy="4343377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6FB4A5DF-B988-47B1-B9AE-7DE08401E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5" y="168362"/>
            <a:ext cx="11174186" cy="590931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pic>
        <p:nvPicPr>
          <p:cNvPr id="11" name="Bilde 11">
            <a:extLst>
              <a:ext uri="{FF2B5EF4-FFF2-40B4-BE49-F238E27FC236}">
                <a16:creationId xmlns:a16="http://schemas.microsoft.com/office/drawing/2014/main" id="{151D8181-2E79-4B74-9E34-D90AAC507F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32112" r="15917"/>
          <a:stretch/>
        </p:blipFill>
        <p:spPr>
          <a:xfrm>
            <a:off x="10957227" y="128015"/>
            <a:ext cx="1168098" cy="631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290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>
            <a:extLst>
              <a:ext uri="{FF2B5EF4-FFF2-40B4-BE49-F238E27FC236}">
                <a16:creationId xmlns:a16="http://schemas.microsoft.com/office/drawing/2014/main" id="{F52D3A89-85F6-41E9-AAD8-E377DC633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5" y="168362"/>
            <a:ext cx="11174186" cy="590931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10FAB4B-0C9E-41E9-BBF7-B2AA8389711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46315" y="1889759"/>
            <a:ext cx="8030935" cy="4343377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34FE978D-684E-4298-939F-72CF18D891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112" r="15917"/>
          <a:stretch/>
        </p:blipFill>
        <p:spPr>
          <a:xfrm>
            <a:off x="10957227" y="128015"/>
            <a:ext cx="1168098" cy="63127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6DD8FB6-442D-4F78-A88F-8204613BF470}"/>
              </a:ext>
            </a:extLst>
          </p:cNvPr>
          <p:cNvSpPr/>
          <p:nvPr userDrawn="1"/>
        </p:nvSpPr>
        <p:spPr>
          <a:xfrm>
            <a:off x="560614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72180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>
            <a:extLst>
              <a:ext uri="{FF2B5EF4-FFF2-40B4-BE49-F238E27FC236}">
                <a16:creationId xmlns:a16="http://schemas.microsoft.com/office/drawing/2014/main" id="{433BE0EE-D3A7-4993-B07A-80CDD407A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5" y="168362"/>
            <a:ext cx="11174186" cy="590931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8D645DA-DF4F-4122-8CFA-0170CDCCD1A6}"/>
              </a:ext>
            </a:extLst>
          </p:cNvPr>
          <p:cNvSpPr/>
          <p:nvPr userDrawn="1"/>
        </p:nvSpPr>
        <p:spPr>
          <a:xfrm>
            <a:off x="560614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>
              <a:solidFill>
                <a:schemeClr val="tx1"/>
              </a:solidFill>
            </a:endParaRPr>
          </a:p>
        </p:txBody>
      </p:sp>
      <p:pic>
        <p:nvPicPr>
          <p:cNvPr id="5" name="Bilde 11">
            <a:extLst>
              <a:ext uri="{FF2B5EF4-FFF2-40B4-BE49-F238E27FC236}">
                <a16:creationId xmlns:a16="http://schemas.microsoft.com/office/drawing/2014/main" id="{B1A47223-F3E2-4364-8F8D-10C99D331E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32112" r="15917"/>
          <a:stretch/>
        </p:blipFill>
        <p:spPr>
          <a:xfrm>
            <a:off x="10957227" y="128015"/>
            <a:ext cx="1168098" cy="631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21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>
            <a:extLst>
              <a:ext uri="{FF2B5EF4-FFF2-40B4-BE49-F238E27FC236}">
                <a16:creationId xmlns:a16="http://schemas.microsoft.com/office/drawing/2014/main" id="{53B0C39E-3796-4132-81FF-5A58EAF300A5}"/>
              </a:ext>
            </a:extLst>
          </p:cNvPr>
          <p:cNvSpPr/>
          <p:nvPr/>
        </p:nvSpPr>
        <p:spPr>
          <a:xfrm>
            <a:off x="-2" y="0"/>
            <a:ext cx="12192001" cy="6858000"/>
          </a:xfrm>
          <a:prstGeom prst="frame">
            <a:avLst>
              <a:gd name="adj1" fmla="val 17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8943364-C409-4EE8-8020-9809E6B2B1AA}"/>
              </a:ext>
            </a:extLst>
          </p:cNvPr>
          <p:cNvSpPr/>
          <p:nvPr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>
              <a:solidFill>
                <a:schemeClr val="tx1"/>
              </a:solidFill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A67D090F-9522-445C-B984-52BE590455DC}"/>
              </a:ext>
            </a:extLst>
          </p:cNvPr>
          <p:cNvSpPr txBox="1">
            <a:spLocks/>
          </p:cNvSpPr>
          <p:nvPr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US" b="1" noProof="0" smtClean="0">
                <a:solidFill>
                  <a:schemeClr val="bg1"/>
                </a:solidFill>
              </a:rPr>
              <a:pPr/>
              <a:t>‹#›</a:t>
            </a:fld>
            <a:endParaRPr lang="en-US" b="1" noProof="0">
              <a:solidFill>
                <a:schemeClr val="bg1"/>
              </a:solidFill>
            </a:endParaRP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1F05F3BA-65F5-4621-807B-C8B857D01CA9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438900" y="1759431"/>
            <a:ext cx="5181600" cy="487003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CDF89E18-CCB2-4D69-AB77-CAB656EC211C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438898" y="2378027"/>
            <a:ext cx="5181601" cy="3811635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986F9159-693C-4325-939A-8C6869B2246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46314" y="1759431"/>
            <a:ext cx="5306787" cy="487003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BEA361C8-0231-48E8-965E-6BB6D606C9FC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46314" y="2378027"/>
            <a:ext cx="5306789" cy="3811635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18043D5C-8DAA-4620-AC4A-33E25B31A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5" y="168362"/>
            <a:ext cx="11174186" cy="590931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9A42651-7028-4BCA-9890-2733465E86A8}"/>
              </a:ext>
            </a:extLst>
          </p:cNvPr>
          <p:cNvSpPr/>
          <p:nvPr userDrawn="1"/>
        </p:nvSpPr>
        <p:spPr>
          <a:xfrm>
            <a:off x="560614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>
              <a:solidFill>
                <a:schemeClr val="tx1"/>
              </a:solidFill>
            </a:endParaRPr>
          </a:p>
        </p:txBody>
      </p:sp>
      <p:pic>
        <p:nvPicPr>
          <p:cNvPr id="13" name="Bilde 11">
            <a:extLst>
              <a:ext uri="{FF2B5EF4-FFF2-40B4-BE49-F238E27FC236}">
                <a16:creationId xmlns:a16="http://schemas.microsoft.com/office/drawing/2014/main" id="{5436B030-5F96-4001-A010-EDA3BB25F9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32112" r="15917"/>
          <a:stretch/>
        </p:blipFill>
        <p:spPr>
          <a:xfrm>
            <a:off x="10957227" y="128015"/>
            <a:ext cx="1168098" cy="631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0957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B1885C44-356C-410C-B697-9BA0E285822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6313" y="2372541"/>
            <a:ext cx="5306787" cy="3288940"/>
          </a:xfrm>
        </p:spPr>
        <p:txBody>
          <a:bodyPr>
            <a:noAutofit/>
          </a:bodyPr>
          <a:lstStyle>
            <a:lvl1pPr marL="0" indent="0" algn="l">
              <a:buNone/>
              <a:def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464BC696-49A6-4328-BB42-5566BAC00F8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38900" y="2372541"/>
            <a:ext cx="5181600" cy="3288940"/>
          </a:xfrm>
        </p:spPr>
        <p:txBody>
          <a:bodyPr>
            <a:noAutofit/>
          </a:bodyPr>
          <a:lstStyle>
            <a:lvl1pPr marL="0" indent="0" algn="l">
              <a:buNone/>
              <a:def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21177CB0-814E-47A1-8C6D-3ECC54B4950B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438900" y="1759431"/>
            <a:ext cx="5181600" cy="487003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9A5B6ED0-AB6F-49F0-AE20-C941053BC55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46314" y="1759431"/>
            <a:ext cx="5306787" cy="487003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B530A4A6-10A1-4EA9-A112-75F4AF374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5" y="168362"/>
            <a:ext cx="11174186" cy="590931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9126FE0-2FC1-448A-8CFB-CD992D7D754B}"/>
              </a:ext>
            </a:extLst>
          </p:cNvPr>
          <p:cNvSpPr/>
          <p:nvPr userDrawn="1"/>
        </p:nvSpPr>
        <p:spPr>
          <a:xfrm>
            <a:off x="560614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>
              <a:solidFill>
                <a:schemeClr val="tx1"/>
              </a:solidFill>
            </a:endParaRPr>
          </a:p>
        </p:txBody>
      </p:sp>
      <p:pic>
        <p:nvPicPr>
          <p:cNvPr id="9" name="Bilde 11">
            <a:extLst>
              <a:ext uri="{FF2B5EF4-FFF2-40B4-BE49-F238E27FC236}">
                <a16:creationId xmlns:a16="http://schemas.microsoft.com/office/drawing/2014/main" id="{B573F597-D4C6-4FDD-9611-01E940CC2D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32112" r="15917"/>
          <a:stretch/>
        </p:blipFill>
        <p:spPr>
          <a:xfrm>
            <a:off x="10957227" y="128015"/>
            <a:ext cx="1168098" cy="631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2085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E1B3994-EC85-4CEE-B849-7AE33810F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500215"/>
            <a:ext cx="11174186" cy="5909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88709A-CA63-4EAC-968C-8873D088E6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6314" y="1253331"/>
            <a:ext cx="11174186" cy="47700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BA3C17-8AAC-4933-A7DA-CD7D3F840B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46314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2B1D122-60D0-8B4D-896A-2A770C0B6343}"/>
              </a:ext>
            </a:extLst>
          </p:cNvPr>
          <p:cNvSpPr/>
          <p:nvPr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>
              <a:solidFill>
                <a:schemeClr val="tx1"/>
              </a:solidFill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B5B9FA1-1805-A944-AC99-868579EBA1AD}"/>
              </a:ext>
            </a:extLst>
          </p:cNvPr>
          <p:cNvSpPr txBox="1">
            <a:spLocks/>
          </p:cNvSpPr>
          <p:nvPr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US" b="1" noProof="0" smtClean="0">
                <a:solidFill>
                  <a:schemeClr val="bg1"/>
                </a:solidFill>
              </a:rPr>
              <a:pPr/>
              <a:t>‹#›</a:t>
            </a:fld>
            <a:endParaRPr lang="en-US" b="1" noProof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468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3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GB" sz="3600" b="1" kern="1200" spc="-60" baseline="0" dirty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360">
          <p15:clr>
            <a:srgbClr val="F26B43"/>
          </p15:clr>
        </p15:guide>
        <p15:guide id="4" pos="7320">
          <p15:clr>
            <a:srgbClr val="F26B43"/>
          </p15:clr>
        </p15:guide>
        <p15:guide id="5" orient="horz" pos="360">
          <p15:clr>
            <a:srgbClr val="F26B43"/>
          </p15:clr>
        </p15:guide>
        <p15:guide id="6" orient="horz" pos="39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2.wdp"/><Relationship Id="rId7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9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microsoft.com/office/2007/relationships/hdphoto" Target="../media/hdphoto4.wdp"/><Relationship Id="rId4" Type="http://schemas.openxmlformats.org/officeDocument/2006/relationships/image" Target="../media/image20.png"/><Relationship Id="rId9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69DEAD59-B7F5-4B35-8DE5-CA26DDA3D5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4871" y="5603181"/>
            <a:ext cx="9144000" cy="341632"/>
          </a:xfrm>
        </p:spPr>
        <p:txBody>
          <a:bodyPr vert="horz" lIns="91440" tIns="45720" rIns="91440" bIns="45720" rtlCol="0" anchor="t">
            <a:spAutoFit/>
          </a:bodyPr>
          <a:lstStyle/>
          <a:p>
            <a:r>
              <a:rPr lang="en-US" dirty="0"/>
              <a:t>November 2021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75B56F-893A-404F-8D76-3A0B90134C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4871" y="4956850"/>
            <a:ext cx="10970656" cy="646331"/>
          </a:xfrm>
        </p:spPr>
        <p:txBody>
          <a:bodyPr/>
          <a:lstStyle/>
          <a:p>
            <a:r>
              <a:rPr lang="en-US" sz="4000" dirty="0"/>
              <a:t>Green Ammonia Project </a:t>
            </a:r>
            <a:r>
              <a:rPr lang="en-US" sz="4000" dirty="0" err="1"/>
              <a:t>Finnmark</a:t>
            </a:r>
            <a:endParaRPr lang="en-US" sz="4000" dirty="0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69E4FA30-877A-483A-A672-02E08A039C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3636" y="5129785"/>
            <a:ext cx="3131120" cy="2095860"/>
          </a:xfrm>
          <a:prstGeom prst="rect">
            <a:avLst/>
          </a:prstGeom>
        </p:spPr>
      </p:pic>
      <p:pic>
        <p:nvPicPr>
          <p:cNvPr id="9" name="Plassholder for bilde 8" descr="Et bilde som inneholder himmel, utendørs, vann, strand&#10;&#10;Automatisk generert beskrivelse">
            <a:extLst>
              <a:ext uri="{FF2B5EF4-FFF2-40B4-BE49-F238E27FC236}">
                <a16:creationId xmlns:a16="http://schemas.microsoft.com/office/drawing/2014/main" id="{556375BF-402E-4C95-B78F-6DDE7AEB25E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61" b="30847"/>
          <a:stretch/>
        </p:blipFill>
        <p:spPr>
          <a:xfrm>
            <a:off x="123992" y="124953"/>
            <a:ext cx="11944014" cy="4372387"/>
          </a:xfrm>
        </p:spPr>
      </p:pic>
      <p:pic>
        <p:nvPicPr>
          <p:cNvPr id="23554" name="Picture 1">
            <a:extLst>
              <a:ext uri="{FF2B5EF4-FFF2-40B4-BE49-F238E27FC236}">
                <a16:creationId xmlns:a16="http://schemas.microsoft.com/office/drawing/2014/main" id="{70B81A4B-3F37-4388-B63B-360488F0C4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9914" y="4841181"/>
            <a:ext cx="172561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27140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2DC8DBE-9344-4751-8EAF-5DACC92CC3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5" y="331819"/>
            <a:ext cx="11174186" cy="590931"/>
          </a:xfrm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nb-NO" dirty="0"/>
              <a:t>Key </a:t>
            </a:r>
            <a:r>
              <a:rPr lang="nb-NO" dirty="0" err="1"/>
              <a:t>project</a:t>
            </a:r>
            <a:r>
              <a:rPr lang="nb-NO" dirty="0"/>
              <a:t> </a:t>
            </a:r>
            <a:r>
              <a:rPr lang="nb-NO" dirty="0" err="1"/>
              <a:t>ambitions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691B42F-CB54-4AD0-B811-44B1B13D28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315" y="2431393"/>
            <a:ext cx="7117166" cy="3727184"/>
          </a:xfrm>
        </p:spPr>
        <p:txBody>
          <a:bodyPr/>
          <a:lstStyle/>
          <a:p>
            <a:r>
              <a:rPr lang="nb-NO" dirty="0" err="1"/>
              <a:t>Low</a:t>
            </a:r>
            <a:r>
              <a:rPr lang="nb-NO" dirty="0"/>
              <a:t> </a:t>
            </a:r>
            <a:r>
              <a:rPr lang="nb-NO" dirty="0" err="1"/>
              <a:t>carbon</a:t>
            </a:r>
            <a:r>
              <a:rPr lang="nb-NO" dirty="0"/>
              <a:t> and </a:t>
            </a:r>
            <a:r>
              <a:rPr lang="nb-NO" dirty="0" err="1"/>
              <a:t>environmentally</a:t>
            </a:r>
            <a:r>
              <a:rPr lang="nb-NO" dirty="0"/>
              <a:t> </a:t>
            </a:r>
            <a:r>
              <a:rPr lang="nb-NO" dirty="0" err="1"/>
              <a:t>friendly</a:t>
            </a:r>
            <a:r>
              <a:rPr lang="nb-NO" dirty="0"/>
              <a:t> plant</a:t>
            </a:r>
          </a:p>
          <a:p>
            <a:r>
              <a:rPr lang="nb-NO" dirty="0" err="1"/>
              <a:t>Use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several</a:t>
            </a:r>
            <a:r>
              <a:rPr lang="nb-NO" dirty="0"/>
              <a:t> </a:t>
            </a:r>
            <a:r>
              <a:rPr lang="nb-NO" dirty="0" err="1"/>
              <a:t>renewable</a:t>
            </a:r>
            <a:r>
              <a:rPr lang="nb-NO" dirty="0"/>
              <a:t> </a:t>
            </a:r>
            <a:r>
              <a:rPr lang="nb-NO" dirty="0" err="1"/>
              <a:t>energy</a:t>
            </a:r>
            <a:r>
              <a:rPr lang="nb-NO" dirty="0"/>
              <a:t> </a:t>
            </a:r>
            <a:r>
              <a:rPr lang="nb-NO" dirty="0" err="1"/>
              <a:t>sources</a:t>
            </a:r>
            <a:endParaRPr lang="nb-NO" dirty="0"/>
          </a:p>
          <a:p>
            <a:r>
              <a:rPr lang="nb-NO" dirty="0"/>
              <a:t>High </a:t>
            </a:r>
            <a:r>
              <a:rPr lang="nb-NO" dirty="0" err="1"/>
              <a:t>focus</a:t>
            </a:r>
            <a:r>
              <a:rPr lang="nb-NO" dirty="0"/>
              <a:t> </a:t>
            </a:r>
            <a:r>
              <a:rPr lang="nb-NO" dirty="0" err="1"/>
              <a:t>on</a:t>
            </a:r>
            <a:r>
              <a:rPr lang="nb-NO" dirty="0"/>
              <a:t> </a:t>
            </a:r>
            <a:r>
              <a:rPr lang="nb-NO" dirty="0" err="1"/>
              <a:t>sustainable</a:t>
            </a:r>
            <a:r>
              <a:rPr lang="nb-NO" dirty="0"/>
              <a:t> </a:t>
            </a:r>
            <a:r>
              <a:rPr lang="nb-NO" dirty="0" err="1"/>
              <a:t>solutions</a:t>
            </a:r>
            <a:r>
              <a:rPr lang="nb-NO" dirty="0"/>
              <a:t> and </a:t>
            </a:r>
            <a:r>
              <a:rPr lang="nb-NO" dirty="0" err="1"/>
              <a:t>circular</a:t>
            </a:r>
            <a:r>
              <a:rPr lang="nb-NO" dirty="0"/>
              <a:t> </a:t>
            </a:r>
            <a:r>
              <a:rPr lang="nb-NO" dirty="0" err="1"/>
              <a:t>practices</a:t>
            </a:r>
            <a:endParaRPr lang="nb-NO" dirty="0"/>
          </a:p>
          <a:p>
            <a:r>
              <a:rPr lang="nb-NO" dirty="0"/>
              <a:t>Focus </a:t>
            </a:r>
            <a:r>
              <a:rPr lang="nb-NO" dirty="0" err="1"/>
              <a:t>on</a:t>
            </a:r>
            <a:r>
              <a:rPr lang="nb-NO" dirty="0"/>
              <a:t> </a:t>
            </a:r>
            <a:r>
              <a:rPr lang="nb-NO" dirty="0" err="1"/>
              <a:t>low</a:t>
            </a:r>
            <a:r>
              <a:rPr lang="nb-NO" dirty="0"/>
              <a:t> </a:t>
            </a:r>
            <a:r>
              <a:rPr lang="nb-NO" dirty="0" err="1"/>
              <a:t>noise</a:t>
            </a:r>
            <a:r>
              <a:rPr lang="nb-NO" dirty="0"/>
              <a:t> </a:t>
            </a:r>
            <a:r>
              <a:rPr lang="nb-NO" dirty="0" err="1"/>
              <a:t>level</a:t>
            </a:r>
            <a:r>
              <a:rPr lang="nb-NO" dirty="0"/>
              <a:t> and </a:t>
            </a:r>
            <a:r>
              <a:rPr lang="nb-NO" dirty="0" err="1"/>
              <a:t>gentle</a:t>
            </a:r>
            <a:r>
              <a:rPr lang="nb-NO" dirty="0"/>
              <a:t> </a:t>
            </a:r>
            <a:r>
              <a:rPr lang="nb-NO" dirty="0" err="1"/>
              <a:t>light</a:t>
            </a:r>
            <a:r>
              <a:rPr lang="nb-NO" dirty="0"/>
              <a:t> design</a:t>
            </a:r>
          </a:p>
          <a:p>
            <a:r>
              <a:rPr lang="nb-NO" dirty="0" err="1"/>
              <a:t>Efficient</a:t>
            </a:r>
            <a:r>
              <a:rPr lang="nb-NO" dirty="0"/>
              <a:t> </a:t>
            </a:r>
            <a:r>
              <a:rPr lang="nb-NO" dirty="0" err="1"/>
              <a:t>winterisation</a:t>
            </a:r>
            <a:r>
              <a:rPr lang="nb-NO" dirty="0"/>
              <a:t> </a:t>
            </a:r>
            <a:r>
              <a:rPr lang="nb-NO" dirty="0" err="1"/>
              <a:t>utilising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benefit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cold</a:t>
            </a:r>
            <a:r>
              <a:rPr lang="nb-NO" dirty="0"/>
              <a:t> in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process</a:t>
            </a:r>
            <a:endParaRPr lang="nb-NO" dirty="0"/>
          </a:p>
          <a:p>
            <a:r>
              <a:rPr lang="nb-NO" dirty="0" err="1"/>
              <a:t>Highly</a:t>
            </a:r>
            <a:r>
              <a:rPr lang="nb-NO" dirty="0"/>
              <a:t> </a:t>
            </a:r>
            <a:r>
              <a:rPr lang="nb-NO" dirty="0" err="1"/>
              <a:t>modular</a:t>
            </a:r>
            <a:r>
              <a:rPr lang="nb-NO" dirty="0"/>
              <a:t> </a:t>
            </a:r>
            <a:r>
              <a:rPr lang="nb-NO" dirty="0" err="1"/>
              <a:t>construction</a:t>
            </a:r>
            <a:r>
              <a:rPr lang="nb-NO" dirty="0"/>
              <a:t> </a:t>
            </a:r>
            <a:r>
              <a:rPr lang="nb-NO" dirty="0" err="1"/>
              <a:t>strategy</a:t>
            </a:r>
            <a:r>
              <a:rPr lang="nb-NO" dirty="0"/>
              <a:t> </a:t>
            </a:r>
            <a:r>
              <a:rPr lang="nb-NO" dirty="0" err="1"/>
              <a:t>with</a:t>
            </a:r>
            <a:r>
              <a:rPr lang="nb-NO" dirty="0"/>
              <a:t> minimal </a:t>
            </a:r>
            <a:r>
              <a:rPr lang="nb-NO" dirty="0" err="1"/>
              <a:t>impact</a:t>
            </a:r>
            <a:r>
              <a:rPr lang="nb-NO" dirty="0"/>
              <a:t> </a:t>
            </a:r>
            <a:r>
              <a:rPr lang="nb-NO" dirty="0" err="1"/>
              <a:t>on</a:t>
            </a:r>
            <a:r>
              <a:rPr lang="nb-NO" dirty="0"/>
              <a:t> </a:t>
            </a:r>
            <a:r>
              <a:rPr lang="nb-NO" dirty="0" err="1"/>
              <a:t>site</a:t>
            </a:r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B2B6051D-6414-469C-8D30-EBCD307440C5}"/>
              </a:ext>
            </a:extLst>
          </p:cNvPr>
          <p:cNvSpPr txBox="1"/>
          <p:nvPr/>
        </p:nvSpPr>
        <p:spPr>
          <a:xfrm>
            <a:off x="446314" y="1520436"/>
            <a:ext cx="71656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b="1" i="1" dirty="0" err="1">
                <a:solidFill>
                  <a:srgbClr val="00B050"/>
                </a:solidFill>
              </a:rPr>
              <a:t>Developing</a:t>
            </a:r>
            <a:r>
              <a:rPr lang="nb-NO" sz="2400" b="1" i="1" dirty="0">
                <a:solidFill>
                  <a:srgbClr val="00B050"/>
                </a:solidFill>
              </a:rPr>
              <a:t> </a:t>
            </a:r>
            <a:r>
              <a:rPr lang="nb-NO" sz="2400" b="1" i="1" dirty="0" err="1">
                <a:solidFill>
                  <a:srgbClr val="00B050"/>
                </a:solidFill>
              </a:rPr>
              <a:t>the</a:t>
            </a:r>
            <a:r>
              <a:rPr lang="nb-NO" sz="2400" b="1" i="1" dirty="0">
                <a:solidFill>
                  <a:srgbClr val="00B050"/>
                </a:solidFill>
              </a:rPr>
              <a:t> most </a:t>
            </a:r>
            <a:r>
              <a:rPr lang="nb-NO" sz="2400" b="1" i="1" dirty="0" err="1">
                <a:solidFill>
                  <a:srgbClr val="00B050"/>
                </a:solidFill>
              </a:rPr>
              <a:t>cost</a:t>
            </a:r>
            <a:r>
              <a:rPr lang="nb-NO" sz="2400" b="1" i="1" dirty="0">
                <a:solidFill>
                  <a:srgbClr val="00B050"/>
                </a:solidFill>
              </a:rPr>
              <a:t> </a:t>
            </a:r>
            <a:r>
              <a:rPr lang="nb-NO" sz="2400" b="1" i="1" dirty="0" err="1">
                <a:solidFill>
                  <a:srgbClr val="00B050"/>
                </a:solidFill>
              </a:rPr>
              <a:t>effective</a:t>
            </a:r>
            <a:r>
              <a:rPr lang="nb-NO" sz="2400" b="1" i="1" dirty="0">
                <a:solidFill>
                  <a:srgbClr val="00B050"/>
                </a:solidFill>
              </a:rPr>
              <a:t> and energy </a:t>
            </a:r>
            <a:r>
              <a:rPr lang="nb-NO" sz="2400" b="1" i="1" dirty="0" err="1">
                <a:solidFill>
                  <a:srgbClr val="00B050"/>
                </a:solidFill>
              </a:rPr>
              <a:t>efficient</a:t>
            </a:r>
            <a:r>
              <a:rPr lang="nb-NO" sz="2400" b="1" i="1" dirty="0">
                <a:solidFill>
                  <a:srgbClr val="00B050"/>
                </a:solidFill>
              </a:rPr>
              <a:t> green </a:t>
            </a:r>
            <a:r>
              <a:rPr lang="nb-NO" sz="2400" b="1" i="1" dirty="0" err="1">
                <a:solidFill>
                  <a:srgbClr val="00B050"/>
                </a:solidFill>
              </a:rPr>
              <a:t>ammonia</a:t>
            </a:r>
            <a:r>
              <a:rPr lang="nb-NO" sz="2400" b="1" i="1" dirty="0">
                <a:solidFill>
                  <a:srgbClr val="00B050"/>
                </a:solidFill>
              </a:rPr>
              <a:t> plant </a:t>
            </a:r>
            <a:r>
              <a:rPr lang="nb-NO" sz="2400" b="1" i="1" dirty="0" err="1">
                <a:solidFill>
                  <a:srgbClr val="00B050"/>
                </a:solidFill>
              </a:rPr>
              <a:t>globally</a:t>
            </a:r>
            <a:endParaRPr lang="nb-NO" sz="2400" b="1" i="1" dirty="0">
              <a:solidFill>
                <a:srgbClr val="00B050"/>
              </a:solidFill>
            </a:endParaRPr>
          </a:p>
        </p:txBody>
      </p:sp>
      <p:pic>
        <p:nvPicPr>
          <p:cNvPr id="7" name="Bilde 6" descr="Et bilde som inneholder snø, utendørs, himmel, gå på ski&#10;&#10;Automatisk generert beskrivelse">
            <a:extLst>
              <a:ext uri="{FF2B5EF4-FFF2-40B4-BE49-F238E27FC236}">
                <a16:creationId xmlns:a16="http://schemas.microsoft.com/office/drawing/2014/main" id="{A0D2C089-C128-432E-A2E3-2BDE3DC5EF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86" r="27923"/>
          <a:stretch/>
        </p:blipFill>
        <p:spPr>
          <a:xfrm>
            <a:off x="7678538" y="1356279"/>
            <a:ext cx="4067147" cy="4712052"/>
          </a:xfrm>
          <a:prstGeom prst="rect">
            <a:avLst/>
          </a:prstGeom>
        </p:spPr>
      </p:pic>
      <p:pic>
        <p:nvPicPr>
          <p:cNvPr id="24578" name="Picture 1">
            <a:extLst>
              <a:ext uri="{FF2B5EF4-FFF2-40B4-BE49-F238E27FC236}">
                <a16:creationId xmlns:a16="http://schemas.microsoft.com/office/drawing/2014/main" id="{5C666B34-11D2-4F6E-A30D-26EACC25A6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0069" y="99720"/>
            <a:ext cx="838610" cy="370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99625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A75E146-5895-45AE-9FBC-763395228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5" y="454685"/>
            <a:ext cx="11174186" cy="590931"/>
          </a:xfrm>
        </p:spPr>
        <p:txBody>
          <a:bodyPr/>
          <a:lstStyle/>
          <a:p>
            <a:r>
              <a:rPr lang="nb-NO" err="1"/>
              <a:t>Why</a:t>
            </a:r>
            <a:r>
              <a:rPr lang="nb-NO"/>
              <a:t> </a:t>
            </a:r>
            <a:r>
              <a:rPr lang="nb-NO" err="1"/>
              <a:t>clean</a:t>
            </a:r>
            <a:r>
              <a:rPr lang="nb-NO"/>
              <a:t> </a:t>
            </a:r>
            <a:r>
              <a:rPr lang="nb-NO" err="1"/>
              <a:t>ammonia</a:t>
            </a:r>
            <a:r>
              <a:rPr lang="nb-NO"/>
              <a:t>?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12EE96AC-41FF-40E0-9857-CA53421783B1}"/>
              </a:ext>
            </a:extLst>
          </p:cNvPr>
          <p:cNvSpPr txBox="1"/>
          <p:nvPr/>
        </p:nvSpPr>
        <p:spPr>
          <a:xfrm>
            <a:off x="5659419" y="5933483"/>
            <a:ext cx="41218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/>
              <a:t>Sources:  Argusmedia.com: “The Hydrogen Economy: Going Green”, May 2021. Notes: Power generation expected to grow beyond Japan only.</a:t>
            </a:r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682448E7-0FE2-40C4-8639-26AAF4112169}"/>
              </a:ext>
            </a:extLst>
          </p:cNvPr>
          <p:cNvSpPr txBox="1"/>
          <p:nvPr/>
        </p:nvSpPr>
        <p:spPr>
          <a:xfrm>
            <a:off x="460742" y="1484981"/>
            <a:ext cx="4852989" cy="4016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entury Gothic" panose="020B0502020202020204" pitchFamily="34" charset="0"/>
              <a:buChar char="►"/>
            </a:pPr>
            <a:r>
              <a:rPr lang="en-US" sz="1700"/>
              <a:t>Ammonia contain about </a:t>
            </a:r>
            <a:r>
              <a:rPr lang="en-US" sz="1700" b="1"/>
              <a:t>3 times higher </a:t>
            </a:r>
            <a:r>
              <a:rPr lang="en-US" sz="1700" b="1" err="1"/>
              <a:t>energi</a:t>
            </a:r>
            <a:r>
              <a:rPr lang="en-US" sz="1700" b="1"/>
              <a:t> density</a:t>
            </a:r>
            <a:r>
              <a:rPr lang="en-US" sz="1700"/>
              <a:t> than hydrogen (MJ / L)</a:t>
            </a:r>
          </a:p>
          <a:p>
            <a:pPr marL="285750" indent="-285750">
              <a:buFont typeface="Century Gothic" panose="020B0502020202020204" pitchFamily="34" charset="0"/>
              <a:buChar char="►"/>
            </a:pPr>
            <a:endParaRPr lang="en-US" sz="1700"/>
          </a:p>
          <a:p>
            <a:pPr marL="285750" indent="-285750">
              <a:buFont typeface="Century Gothic" panose="020B0502020202020204" pitchFamily="34" charset="0"/>
              <a:buChar char="►"/>
            </a:pPr>
            <a:r>
              <a:rPr lang="en-US" sz="1700"/>
              <a:t>Shipping of ammonia is </a:t>
            </a:r>
            <a:r>
              <a:rPr lang="en-US" sz="1700" b="1"/>
              <a:t>¼ the price of hydrogen</a:t>
            </a:r>
            <a:r>
              <a:rPr lang="en-US" sz="1700"/>
              <a:t> ($/T km)</a:t>
            </a:r>
          </a:p>
          <a:p>
            <a:pPr marL="285750" indent="-285750">
              <a:buFont typeface="Century Gothic" panose="020B0502020202020204" pitchFamily="34" charset="0"/>
              <a:buChar char="►"/>
            </a:pPr>
            <a:endParaRPr lang="en-US" sz="1700"/>
          </a:p>
          <a:p>
            <a:pPr marL="285750" indent="-285750">
              <a:buFont typeface="Century Gothic" panose="020B0502020202020204" pitchFamily="34" charset="0"/>
              <a:buChar char="►"/>
            </a:pPr>
            <a:r>
              <a:rPr lang="en-US" sz="1700"/>
              <a:t>Substantial </a:t>
            </a:r>
            <a:r>
              <a:rPr lang="en-US" sz="1700" b="1"/>
              <a:t>growth expected</a:t>
            </a:r>
            <a:r>
              <a:rPr lang="en-US" sz="1700"/>
              <a:t> in traded market from 2020 mainly in new sectors</a:t>
            </a:r>
          </a:p>
          <a:p>
            <a:pPr marL="285750" indent="-285750">
              <a:buFont typeface="Century Gothic" panose="020B0502020202020204" pitchFamily="34" charset="0"/>
              <a:buChar char="►"/>
            </a:pPr>
            <a:endParaRPr lang="en-US" sz="1700"/>
          </a:p>
          <a:p>
            <a:pPr marL="285750" indent="-285750">
              <a:buFont typeface="Century Gothic" panose="020B0502020202020204" pitchFamily="34" charset="0"/>
              <a:buChar char="►"/>
            </a:pPr>
            <a:r>
              <a:rPr lang="en-US" sz="1700"/>
              <a:t>+400 million </a:t>
            </a:r>
            <a:r>
              <a:rPr lang="en-US" sz="1700" err="1"/>
              <a:t>tonnes</a:t>
            </a:r>
            <a:r>
              <a:rPr lang="en-US" sz="1700"/>
              <a:t> of new ammonia demand from </a:t>
            </a:r>
            <a:r>
              <a:rPr lang="en-US" sz="1700" b="1"/>
              <a:t>marine fuel </a:t>
            </a:r>
            <a:r>
              <a:rPr lang="en-US" sz="1700"/>
              <a:t>by 2050</a:t>
            </a:r>
          </a:p>
          <a:p>
            <a:pPr marL="285750" indent="-285750">
              <a:buFont typeface="Century Gothic" panose="020B0502020202020204" pitchFamily="34" charset="0"/>
              <a:buChar char="►"/>
            </a:pPr>
            <a:endParaRPr lang="en-US" sz="1700"/>
          </a:p>
          <a:p>
            <a:pPr marL="285750" indent="-285750">
              <a:buFont typeface="Century Gothic" panose="020B0502020202020204" pitchFamily="34" charset="0"/>
              <a:buChar char="►"/>
            </a:pPr>
            <a:r>
              <a:rPr lang="en-US" sz="1700"/>
              <a:t>The </a:t>
            </a:r>
            <a:r>
              <a:rPr lang="en-US" sz="1700" b="1"/>
              <a:t>Japanese power sector </a:t>
            </a:r>
            <a:r>
              <a:rPr lang="en-US" sz="1700"/>
              <a:t>are driving development of ammonia use (+30 million </a:t>
            </a:r>
            <a:r>
              <a:rPr lang="en-US" sz="1700" err="1"/>
              <a:t>tonnes</a:t>
            </a:r>
            <a:r>
              <a:rPr lang="en-US" sz="1700"/>
              <a:t>)</a:t>
            </a:r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2F9CDFB0-1652-495E-9F22-48D1A17047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11059" y="1330904"/>
            <a:ext cx="5399902" cy="4343400"/>
          </a:xfrm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449FE56F-31AC-453C-A108-ABA2EC8DA729}"/>
              </a:ext>
            </a:extLst>
          </p:cNvPr>
          <p:cNvSpPr txBox="1"/>
          <p:nvPr/>
        </p:nvSpPr>
        <p:spPr>
          <a:xfrm>
            <a:off x="6505715" y="5191843"/>
            <a:ext cx="5309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b="1"/>
              <a:t>2020</a:t>
            </a:r>
          </a:p>
        </p:txBody>
      </p: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4F3CA87E-8233-4E8B-B024-9B86E9B9DBF5}"/>
              </a:ext>
            </a:extLst>
          </p:cNvPr>
          <p:cNvSpPr txBox="1"/>
          <p:nvPr/>
        </p:nvSpPr>
        <p:spPr>
          <a:xfrm>
            <a:off x="7757149" y="5373989"/>
            <a:ext cx="5309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b="1"/>
              <a:t>2020</a:t>
            </a:r>
          </a:p>
        </p:txBody>
      </p: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BF880941-7327-42B5-BEBA-A2466F70F5C3}"/>
              </a:ext>
            </a:extLst>
          </p:cNvPr>
          <p:cNvSpPr txBox="1"/>
          <p:nvPr/>
        </p:nvSpPr>
        <p:spPr>
          <a:xfrm>
            <a:off x="8808338" y="5405929"/>
            <a:ext cx="5309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b="1"/>
              <a:t>2050</a:t>
            </a:r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728EF9DC-C23F-4B56-87D2-A991F2B65ED8}"/>
              </a:ext>
            </a:extLst>
          </p:cNvPr>
          <p:cNvSpPr/>
          <p:nvPr/>
        </p:nvSpPr>
        <p:spPr>
          <a:xfrm>
            <a:off x="5699683" y="1298005"/>
            <a:ext cx="5973676" cy="4553343"/>
          </a:xfrm>
          <a:prstGeom prst="rect">
            <a:avLst/>
          </a:prstGeom>
          <a:noFill/>
          <a:ln w="19050">
            <a:solidFill>
              <a:schemeClr val="accent3">
                <a:lumMod val="90000"/>
                <a:lumOff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1"/>
              </a:solidFill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F402CCD-380E-4EC7-B6AB-16BB9091D120}"/>
              </a:ext>
            </a:extLst>
          </p:cNvPr>
          <p:cNvGrpSpPr/>
          <p:nvPr/>
        </p:nvGrpSpPr>
        <p:grpSpPr>
          <a:xfrm>
            <a:off x="9592456" y="2556434"/>
            <a:ext cx="592638" cy="2038340"/>
            <a:chOff x="4327712" y="2981305"/>
            <a:chExt cx="592638" cy="2038340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19846C30-663B-4D7B-9001-10DCE8166368}"/>
                </a:ext>
              </a:extLst>
            </p:cNvPr>
            <p:cNvGrpSpPr/>
            <p:nvPr/>
          </p:nvGrpSpPr>
          <p:grpSpPr>
            <a:xfrm>
              <a:off x="4331559" y="4458256"/>
              <a:ext cx="588791" cy="561389"/>
              <a:chOff x="4331559" y="4458256"/>
              <a:chExt cx="588791" cy="561389"/>
            </a:xfrm>
          </p:grpSpPr>
          <p:sp>
            <p:nvSpPr>
              <p:cNvPr id="26" name="Oval 23">
                <a:extLst>
                  <a:ext uri="{FF2B5EF4-FFF2-40B4-BE49-F238E27FC236}">
                    <a16:creationId xmlns:a16="http://schemas.microsoft.com/office/drawing/2014/main" id="{AD78D591-CB7F-4C40-A3B4-79E4283BC251}"/>
                  </a:ext>
                </a:extLst>
              </p:cNvPr>
              <p:cNvSpPr/>
              <p:nvPr/>
            </p:nvSpPr>
            <p:spPr>
              <a:xfrm>
                <a:off x="4331559" y="4458256"/>
                <a:ext cx="588791" cy="561389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pic>
            <p:nvPicPr>
              <p:cNvPr id="27" name="Graphic 22">
                <a:extLst>
                  <a:ext uri="{FF2B5EF4-FFF2-40B4-BE49-F238E27FC236}">
                    <a16:creationId xmlns:a16="http://schemas.microsoft.com/office/drawing/2014/main" id="{75922F0C-C258-41E7-B8FF-BB49E7ADDE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437799" y="4529307"/>
                <a:ext cx="385036" cy="380446"/>
              </a:xfrm>
              <a:prstGeom prst="rect">
                <a:avLst/>
              </a:prstGeom>
            </p:spPr>
          </p:pic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6D2F885F-6C51-49B0-89E3-7BD99AB37728}"/>
                </a:ext>
              </a:extLst>
            </p:cNvPr>
            <p:cNvGrpSpPr/>
            <p:nvPr/>
          </p:nvGrpSpPr>
          <p:grpSpPr>
            <a:xfrm>
              <a:off x="4327712" y="2981305"/>
              <a:ext cx="588791" cy="597998"/>
              <a:chOff x="4327712" y="2981305"/>
              <a:chExt cx="588791" cy="597998"/>
            </a:xfrm>
          </p:grpSpPr>
          <p:sp>
            <p:nvSpPr>
              <p:cNvPr id="29" name="Oval 29">
                <a:extLst>
                  <a:ext uri="{FF2B5EF4-FFF2-40B4-BE49-F238E27FC236}">
                    <a16:creationId xmlns:a16="http://schemas.microsoft.com/office/drawing/2014/main" id="{F39165DC-E8C5-43EF-9BAB-BD8223C85A67}"/>
                  </a:ext>
                </a:extLst>
              </p:cNvPr>
              <p:cNvSpPr/>
              <p:nvPr/>
            </p:nvSpPr>
            <p:spPr>
              <a:xfrm>
                <a:off x="4327712" y="2981305"/>
                <a:ext cx="588791" cy="597998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pic>
            <p:nvPicPr>
              <p:cNvPr id="30" name="Graphic 32">
                <a:extLst>
                  <a:ext uri="{FF2B5EF4-FFF2-40B4-BE49-F238E27FC236}">
                    <a16:creationId xmlns:a16="http://schemas.microsoft.com/office/drawing/2014/main" id="{680ECB3A-53AD-4E3F-86B7-5E63AFCD04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4406808" y="3052700"/>
                <a:ext cx="430598" cy="453210"/>
              </a:xfrm>
              <a:prstGeom prst="rect">
                <a:avLst/>
              </a:prstGeom>
            </p:spPr>
          </p:pic>
        </p:grpSp>
      </p:grpSp>
      <p:sp>
        <p:nvSpPr>
          <p:cNvPr id="32" name="TekstSylinder 31">
            <a:extLst>
              <a:ext uri="{FF2B5EF4-FFF2-40B4-BE49-F238E27FC236}">
                <a16:creationId xmlns:a16="http://schemas.microsoft.com/office/drawing/2014/main" id="{9E5242BA-3811-4BEA-87DD-1D9BD1F98DC9}"/>
              </a:ext>
            </a:extLst>
          </p:cNvPr>
          <p:cNvSpPr txBox="1"/>
          <p:nvPr/>
        </p:nvSpPr>
        <p:spPr>
          <a:xfrm>
            <a:off x="10171721" y="2684976"/>
            <a:ext cx="190201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>
                <a:solidFill>
                  <a:schemeClr val="accent2"/>
                </a:solidFill>
              </a:rPr>
              <a:t>Power sector</a:t>
            </a:r>
          </a:p>
          <a:p>
            <a:r>
              <a:rPr lang="en-US" sz="1400" b="1">
                <a:solidFill>
                  <a:schemeClr val="accent2"/>
                </a:solidFill>
              </a:rPr>
              <a:t>+30 million</a:t>
            </a:r>
          </a:p>
        </p:txBody>
      </p:sp>
      <p:sp>
        <p:nvSpPr>
          <p:cNvPr id="33" name="TextBox 21">
            <a:extLst>
              <a:ext uri="{FF2B5EF4-FFF2-40B4-BE49-F238E27FC236}">
                <a16:creationId xmlns:a16="http://schemas.microsoft.com/office/drawing/2014/main" id="{082722BA-3FD7-4DD4-9701-4785199DCC42}"/>
              </a:ext>
            </a:extLst>
          </p:cNvPr>
          <p:cNvSpPr txBox="1"/>
          <p:nvPr/>
        </p:nvSpPr>
        <p:spPr>
          <a:xfrm>
            <a:off x="6505715" y="2126737"/>
            <a:ext cx="158293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" indent="-85725"/>
            <a:r>
              <a:rPr lang="en-US" sz="1600" b="1">
                <a:solidFill>
                  <a:schemeClr val="accent2"/>
                </a:solidFill>
              </a:rPr>
              <a:t>Fertilizer and chemical</a:t>
            </a:r>
          </a:p>
          <a:p>
            <a:pPr marL="85725" indent="-85725"/>
            <a:r>
              <a:rPr lang="en-US" sz="1400" b="1">
                <a:solidFill>
                  <a:schemeClr val="accent2"/>
                </a:solidFill>
              </a:rPr>
              <a:t>+97million </a:t>
            </a:r>
            <a:br>
              <a:rPr lang="en-US">
                <a:solidFill>
                  <a:schemeClr val="accent2"/>
                </a:solidFill>
              </a:rPr>
            </a:br>
            <a:r>
              <a:rPr lang="en-US" sz="1000" i="1" err="1">
                <a:solidFill>
                  <a:schemeClr val="accent2"/>
                </a:solidFill>
              </a:rPr>
              <a:t>tonnes</a:t>
            </a:r>
            <a:r>
              <a:rPr lang="en-US" sz="1000" i="1">
                <a:solidFill>
                  <a:schemeClr val="accent2"/>
                </a:solidFill>
              </a:rPr>
              <a:t> of new ammonia demand from current demand segments by 2050</a:t>
            </a:r>
          </a:p>
        </p:txBody>
      </p:sp>
      <p:sp>
        <p:nvSpPr>
          <p:cNvPr id="34" name="TekstSylinder 33">
            <a:extLst>
              <a:ext uri="{FF2B5EF4-FFF2-40B4-BE49-F238E27FC236}">
                <a16:creationId xmlns:a16="http://schemas.microsoft.com/office/drawing/2014/main" id="{EFE773ED-E9BA-4EC8-8693-2E91491113FA}"/>
              </a:ext>
            </a:extLst>
          </p:cNvPr>
          <p:cNvSpPr txBox="1"/>
          <p:nvPr/>
        </p:nvSpPr>
        <p:spPr>
          <a:xfrm>
            <a:off x="10185094" y="4134935"/>
            <a:ext cx="190201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>
                <a:solidFill>
                  <a:schemeClr val="accent2"/>
                </a:solidFill>
              </a:rPr>
              <a:t>Marine fuel</a:t>
            </a:r>
          </a:p>
          <a:p>
            <a:r>
              <a:rPr lang="en-US" sz="1400" b="1">
                <a:solidFill>
                  <a:schemeClr val="accent2"/>
                </a:solidFill>
              </a:rPr>
              <a:t>+400 million</a:t>
            </a:r>
          </a:p>
        </p:txBody>
      </p:sp>
      <p:sp>
        <p:nvSpPr>
          <p:cNvPr id="40" name="TekstSylinder 39">
            <a:extLst>
              <a:ext uri="{FF2B5EF4-FFF2-40B4-BE49-F238E27FC236}">
                <a16:creationId xmlns:a16="http://schemas.microsoft.com/office/drawing/2014/main" id="{A84D06F0-1FA3-49FE-955A-F2C9A83E5064}"/>
              </a:ext>
            </a:extLst>
          </p:cNvPr>
          <p:cNvSpPr txBox="1"/>
          <p:nvPr/>
        </p:nvSpPr>
        <p:spPr>
          <a:xfrm>
            <a:off x="10158811" y="4573594"/>
            <a:ext cx="154094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i="1" err="1">
                <a:solidFill>
                  <a:schemeClr val="accent2"/>
                </a:solidFill>
              </a:rPr>
              <a:t>tonnes</a:t>
            </a:r>
            <a:r>
              <a:rPr lang="en-US" sz="1200" i="1">
                <a:solidFill>
                  <a:schemeClr val="accent2"/>
                </a:solidFill>
              </a:rPr>
              <a:t> of new ammonia demand from marine fuel by 2050</a:t>
            </a:r>
            <a:endParaRPr lang="nb-NO" sz="1200"/>
          </a:p>
        </p:txBody>
      </p:sp>
      <p:sp>
        <p:nvSpPr>
          <p:cNvPr id="42" name="TekstSylinder 41">
            <a:extLst>
              <a:ext uri="{FF2B5EF4-FFF2-40B4-BE49-F238E27FC236}">
                <a16:creationId xmlns:a16="http://schemas.microsoft.com/office/drawing/2014/main" id="{EC5D9EAD-02A4-412E-879B-985F2FCBE2A0}"/>
              </a:ext>
            </a:extLst>
          </p:cNvPr>
          <p:cNvSpPr txBox="1"/>
          <p:nvPr/>
        </p:nvSpPr>
        <p:spPr>
          <a:xfrm>
            <a:off x="10171722" y="3143127"/>
            <a:ext cx="147932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i="1" err="1">
                <a:solidFill>
                  <a:schemeClr val="accent2"/>
                </a:solidFill>
              </a:rPr>
              <a:t>tonnes</a:t>
            </a:r>
            <a:r>
              <a:rPr lang="en-US" sz="1200" i="1">
                <a:solidFill>
                  <a:schemeClr val="accent2"/>
                </a:solidFill>
              </a:rPr>
              <a:t> of new ammonia demand from Japanese power sector</a:t>
            </a:r>
            <a:endParaRPr lang="nb-NO" sz="1200"/>
          </a:p>
        </p:txBody>
      </p:sp>
      <p:pic>
        <p:nvPicPr>
          <p:cNvPr id="22" name="Picture 1">
            <a:extLst>
              <a:ext uri="{FF2B5EF4-FFF2-40B4-BE49-F238E27FC236}">
                <a16:creationId xmlns:a16="http://schemas.microsoft.com/office/drawing/2014/main" id="{C69BEEA6-5B47-4174-9612-DCE1E51471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0069" y="99720"/>
            <a:ext cx="838610" cy="370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9954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72C59C0-F09B-4744-9D4D-CB5D9F5DF6C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7111" r="-1" b="-1"/>
          <a:stretch/>
        </p:blipFill>
        <p:spPr>
          <a:xfrm>
            <a:off x="0" y="10"/>
            <a:ext cx="12191980" cy="6857990"/>
          </a:xfrm>
          <a:prstGeom prst="rect">
            <a:avLst/>
          </a:prstGeom>
        </p:spPr>
      </p:pic>
      <p:sp>
        <p:nvSpPr>
          <p:cNvPr id="41" name="Freeform: Shape 8">
            <a:extLst>
              <a:ext uri="{FF2B5EF4-FFF2-40B4-BE49-F238E27FC236}">
                <a16:creationId xmlns:a16="http://schemas.microsoft.com/office/drawing/2014/main" id="{AF23C290-5775-414D-9C99-1DEEC40D3849}"/>
              </a:ext>
            </a:extLst>
          </p:cNvPr>
          <p:cNvSpPr/>
          <p:nvPr/>
        </p:nvSpPr>
        <p:spPr>
          <a:xfrm>
            <a:off x="5764853" y="3429000"/>
            <a:ext cx="2573238" cy="2662141"/>
          </a:xfrm>
          <a:custGeom>
            <a:avLst/>
            <a:gdLst>
              <a:gd name="connsiteX0" fmla="*/ 0 w 2767913"/>
              <a:gd name="connsiteY0" fmla="*/ 2858530 h 2858530"/>
              <a:gd name="connsiteX1" fmla="*/ 288324 w 2767913"/>
              <a:gd name="connsiteY1" fmla="*/ 1869990 h 2858530"/>
              <a:gd name="connsiteX2" fmla="*/ 593124 w 2767913"/>
              <a:gd name="connsiteY2" fmla="*/ 823784 h 2858530"/>
              <a:gd name="connsiteX3" fmla="*/ 2034746 w 2767913"/>
              <a:gd name="connsiteY3" fmla="*/ 164757 h 2858530"/>
              <a:gd name="connsiteX4" fmla="*/ 2767913 w 2767913"/>
              <a:gd name="connsiteY4" fmla="*/ 0 h 2858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67913" h="2858530">
                <a:moveTo>
                  <a:pt x="0" y="2858530"/>
                </a:moveTo>
                <a:lnTo>
                  <a:pt x="288324" y="1869990"/>
                </a:lnTo>
                <a:cubicBezTo>
                  <a:pt x="387178" y="1530866"/>
                  <a:pt x="302054" y="1107990"/>
                  <a:pt x="593124" y="823784"/>
                </a:cubicBezTo>
                <a:cubicBezTo>
                  <a:pt x="884194" y="539578"/>
                  <a:pt x="1672281" y="302054"/>
                  <a:pt x="2034746" y="164757"/>
                </a:cubicBezTo>
                <a:cubicBezTo>
                  <a:pt x="2397211" y="27460"/>
                  <a:pt x="2582562" y="13730"/>
                  <a:pt x="2767913" y="0"/>
                </a:cubicBezTo>
              </a:path>
            </a:pathLst>
          </a:custGeom>
          <a:noFill/>
          <a:ln>
            <a:solidFill>
              <a:schemeClr val="bg1"/>
            </a:solidFill>
            <a:prstDash val="lgDash"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3" name="Freeform: Shape 9">
            <a:extLst>
              <a:ext uri="{FF2B5EF4-FFF2-40B4-BE49-F238E27FC236}">
                <a16:creationId xmlns:a16="http://schemas.microsoft.com/office/drawing/2014/main" id="{D4587470-8EE8-4432-BA5C-4EE46D1ADD88}"/>
              </a:ext>
            </a:extLst>
          </p:cNvPr>
          <p:cNvSpPr/>
          <p:nvPr/>
        </p:nvSpPr>
        <p:spPr>
          <a:xfrm>
            <a:off x="6095999" y="4526522"/>
            <a:ext cx="1367167" cy="1118448"/>
          </a:xfrm>
          <a:custGeom>
            <a:avLst/>
            <a:gdLst>
              <a:gd name="connsiteX0" fmla="*/ 1585151 w 1585151"/>
              <a:gd name="connsiteY0" fmla="*/ 1260389 h 1260389"/>
              <a:gd name="connsiteX1" fmla="*/ 1329778 w 1585151"/>
              <a:gd name="connsiteY1" fmla="*/ 922638 h 1260389"/>
              <a:gd name="connsiteX2" fmla="*/ 637799 w 1585151"/>
              <a:gd name="connsiteY2" fmla="*/ 1153297 h 1260389"/>
              <a:gd name="connsiteX3" fmla="*/ 61151 w 1585151"/>
              <a:gd name="connsiteY3" fmla="*/ 733167 h 1260389"/>
              <a:gd name="connsiteX4" fmla="*/ 44675 w 1585151"/>
              <a:gd name="connsiteY4" fmla="*/ 0 h 1260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5151" h="1260389">
                <a:moveTo>
                  <a:pt x="1585151" y="1260389"/>
                </a:moveTo>
                <a:cubicBezTo>
                  <a:pt x="1536410" y="1100438"/>
                  <a:pt x="1487670" y="940487"/>
                  <a:pt x="1329778" y="922638"/>
                </a:cubicBezTo>
                <a:cubicBezTo>
                  <a:pt x="1171886" y="904789"/>
                  <a:pt x="849237" y="1184875"/>
                  <a:pt x="637799" y="1153297"/>
                </a:cubicBezTo>
                <a:cubicBezTo>
                  <a:pt x="426361" y="1121718"/>
                  <a:pt x="160005" y="925383"/>
                  <a:pt x="61151" y="733167"/>
                </a:cubicBezTo>
                <a:cubicBezTo>
                  <a:pt x="-37703" y="540951"/>
                  <a:pt x="3486" y="270475"/>
                  <a:pt x="44675" y="0"/>
                </a:cubicBezTo>
              </a:path>
            </a:pathLst>
          </a:custGeom>
          <a:noFill/>
          <a:ln>
            <a:solidFill>
              <a:schemeClr val="bg1"/>
            </a:solidFill>
            <a:prstDash val="lgDash"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5" name="Freeform: Shape 10">
            <a:extLst>
              <a:ext uri="{FF2B5EF4-FFF2-40B4-BE49-F238E27FC236}">
                <a16:creationId xmlns:a16="http://schemas.microsoft.com/office/drawing/2014/main" id="{4BAEA28B-7C29-4104-9564-9984D659DA6C}"/>
              </a:ext>
            </a:extLst>
          </p:cNvPr>
          <p:cNvSpPr/>
          <p:nvPr/>
        </p:nvSpPr>
        <p:spPr>
          <a:xfrm>
            <a:off x="6096000" y="4738001"/>
            <a:ext cx="881450" cy="1398108"/>
          </a:xfrm>
          <a:custGeom>
            <a:avLst/>
            <a:gdLst>
              <a:gd name="connsiteX0" fmla="*/ 864973 w 864973"/>
              <a:gd name="connsiteY0" fmla="*/ 1309817 h 1309817"/>
              <a:gd name="connsiteX1" fmla="*/ 247135 w 864973"/>
              <a:gd name="connsiteY1" fmla="*/ 1054444 h 1309817"/>
              <a:gd name="connsiteX2" fmla="*/ 49427 w 864973"/>
              <a:gd name="connsiteY2" fmla="*/ 535460 h 1309817"/>
              <a:gd name="connsiteX3" fmla="*/ 0 w 864973"/>
              <a:gd name="connsiteY3" fmla="*/ 0 h 1309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4973" h="1309817">
                <a:moveTo>
                  <a:pt x="864973" y="1309817"/>
                </a:moveTo>
                <a:cubicBezTo>
                  <a:pt x="624016" y="1246660"/>
                  <a:pt x="383059" y="1183503"/>
                  <a:pt x="247135" y="1054444"/>
                </a:cubicBezTo>
                <a:cubicBezTo>
                  <a:pt x="111211" y="925385"/>
                  <a:pt x="90616" y="711201"/>
                  <a:pt x="49427" y="535460"/>
                </a:cubicBezTo>
                <a:cubicBezTo>
                  <a:pt x="8238" y="359719"/>
                  <a:pt x="4119" y="179859"/>
                  <a:pt x="0" y="0"/>
                </a:cubicBezTo>
              </a:path>
            </a:pathLst>
          </a:custGeom>
          <a:noFill/>
          <a:ln>
            <a:solidFill>
              <a:schemeClr val="bg1"/>
            </a:solidFill>
            <a:prstDash val="lgDash"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A5599718-B189-4CED-AAA0-7F985CAE8800}"/>
              </a:ext>
            </a:extLst>
          </p:cNvPr>
          <p:cNvSpPr/>
          <p:nvPr/>
        </p:nvSpPr>
        <p:spPr>
          <a:xfrm>
            <a:off x="8374129" y="3312954"/>
            <a:ext cx="130968" cy="130969"/>
          </a:xfrm>
          <a:prstGeom prst="ellipse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8" name="Right Arrow 66">
            <a:extLst>
              <a:ext uri="{FF2B5EF4-FFF2-40B4-BE49-F238E27FC236}">
                <a16:creationId xmlns:a16="http://schemas.microsoft.com/office/drawing/2014/main" id="{8A96DFE3-8633-428A-B184-C45851667B2E}"/>
              </a:ext>
            </a:extLst>
          </p:cNvPr>
          <p:cNvSpPr/>
          <p:nvPr/>
        </p:nvSpPr>
        <p:spPr>
          <a:xfrm>
            <a:off x="1401229" y="5430608"/>
            <a:ext cx="5864808" cy="940043"/>
          </a:xfrm>
          <a:prstGeom prst="rightArrow">
            <a:avLst/>
          </a:prstGeom>
          <a:solidFill>
            <a:schemeClr val="accent1">
              <a:lumMod val="50000"/>
              <a:alpha val="63000"/>
            </a:schemeClr>
          </a:solidFill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nb-NO">
              <a:solidFill>
                <a:schemeClr val="bg1"/>
              </a:solidFill>
            </a:endParaRPr>
          </a:p>
        </p:txBody>
      </p:sp>
      <p:sp>
        <p:nvSpPr>
          <p:cNvPr id="9" name="TextBox 33">
            <a:extLst>
              <a:ext uri="{FF2B5EF4-FFF2-40B4-BE49-F238E27FC236}">
                <a16:creationId xmlns:a16="http://schemas.microsoft.com/office/drawing/2014/main" id="{A547533C-3986-4849-9563-E9FD268161C4}"/>
              </a:ext>
            </a:extLst>
          </p:cNvPr>
          <p:cNvSpPr txBox="1"/>
          <p:nvPr/>
        </p:nvSpPr>
        <p:spPr>
          <a:xfrm>
            <a:off x="3106552" y="5744892"/>
            <a:ext cx="4229003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en-US"/>
            </a:defPPr>
            <a:lvl1pPr>
              <a:defRPr sz="900" b="1"/>
            </a:lvl1pPr>
          </a:lstStyle>
          <a:p>
            <a:r>
              <a:rPr lang="nb-NO" sz="1800" err="1">
                <a:solidFill>
                  <a:schemeClr val="bg1"/>
                </a:solidFill>
              </a:rPr>
              <a:t>Renewable</a:t>
            </a:r>
            <a:r>
              <a:rPr lang="nb-NO" sz="1800">
                <a:solidFill>
                  <a:schemeClr val="bg1"/>
                </a:solidFill>
              </a:rPr>
              <a:t> energy</a:t>
            </a:r>
          </a:p>
        </p:txBody>
      </p:sp>
      <p:sp>
        <p:nvSpPr>
          <p:cNvPr id="12" name="Right Arrow 68">
            <a:extLst>
              <a:ext uri="{FF2B5EF4-FFF2-40B4-BE49-F238E27FC236}">
                <a16:creationId xmlns:a16="http://schemas.microsoft.com/office/drawing/2014/main" id="{4935A3BB-EEA4-413E-992E-FF3E645AD05E}"/>
              </a:ext>
            </a:extLst>
          </p:cNvPr>
          <p:cNvSpPr/>
          <p:nvPr/>
        </p:nvSpPr>
        <p:spPr>
          <a:xfrm rot="10800000">
            <a:off x="1401230" y="4689552"/>
            <a:ext cx="5902768" cy="917413"/>
          </a:xfrm>
          <a:prstGeom prst="rightArrow">
            <a:avLst/>
          </a:prstGeom>
          <a:solidFill>
            <a:schemeClr val="bg1">
              <a:lumMod val="50000"/>
              <a:alpha val="63000"/>
            </a:schemeClr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nb-NO">
              <a:solidFill>
                <a:schemeClr val="bg1"/>
              </a:solidFill>
            </a:endParaRPr>
          </a:p>
        </p:txBody>
      </p:sp>
      <p:sp>
        <p:nvSpPr>
          <p:cNvPr id="17" name="TextBox 33">
            <a:extLst>
              <a:ext uri="{FF2B5EF4-FFF2-40B4-BE49-F238E27FC236}">
                <a16:creationId xmlns:a16="http://schemas.microsoft.com/office/drawing/2014/main" id="{432AA58D-B142-4798-BBD5-40D9FC502349}"/>
              </a:ext>
            </a:extLst>
          </p:cNvPr>
          <p:cNvSpPr txBox="1"/>
          <p:nvPr/>
        </p:nvSpPr>
        <p:spPr>
          <a:xfrm>
            <a:off x="3361315" y="4991454"/>
            <a:ext cx="2704161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en-US"/>
            </a:defPPr>
            <a:lvl1pPr>
              <a:defRPr b="1"/>
            </a:lvl1pPr>
          </a:lstStyle>
          <a:p>
            <a:r>
              <a:rPr lang="nb-NO" err="1">
                <a:solidFill>
                  <a:schemeClr val="bg1"/>
                </a:solidFill>
              </a:rPr>
              <a:t>Renewable</a:t>
            </a:r>
            <a:r>
              <a:rPr lang="nb-NO">
                <a:solidFill>
                  <a:schemeClr val="bg1"/>
                </a:solidFill>
              </a:rPr>
              <a:t> CO</a:t>
            </a:r>
            <a:r>
              <a:rPr lang="nb-NO" baseline="-25000">
                <a:solidFill>
                  <a:schemeClr val="bg1"/>
                </a:solidFill>
              </a:rPr>
              <a:t>2</a:t>
            </a:r>
            <a:endParaRPr lang="nb-NO">
              <a:solidFill>
                <a:schemeClr val="bg1"/>
              </a:solidFill>
            </a:endParaRPr>
          </a:p>
        </p:txBody>
      </p:sp>
      <p:sp>
        <p:nvSpPr>
          <p:cNvPr id="19" name="TekstSylinder 18">
            <a:extLst>
              <a:ext uri="{FF2B5EF4-FFF2-40B4-BE49-F238E27FC236}">
                <a16:creationId xmlns:a16="http://schemas.microsoft.com/office/drawing/2014/main" id="{CE0C06B3-B6C4-4356-8AA4-2D8770B03EA4}"/>
              </a:ext>
            </a:extLst>
          </p:cNvPr>
          <p:cNvSpPr txBox="1"/>
          <p:nvPr/>
        </p:nvSpPr>
        <p:spPr>
          <a:xfrm>
            <a:off x="10336356" y="4945277"/>
            <a:ext cx="151195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HYDROGEN</a:t>
            </a:r>
          </a:p>
          <a:p>
            <a:endParaRPr lang="nb-NO" b="1" spc="5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endParaRPr lang="nb-NO" b="1" spc="5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r>
              <a:rPr lang="nb-NO" b="1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AMMONIA</a:t>
            </a:r>
          </a:p>
        </p:txBody>
      </p:sp>
      <p:sp>
        <p:nvSpPr>
          <p:cNvPr id="23" name="Likebent trekant 22">
            <a:extLst>
              <a:ext uri="{FF2B5EF4-FFF2-40B4-BE49-F238E27FC236}">
                <a16:creationId xmlns:a16="http://schemas.microsoft.com/office/drawing/2014/main" id="{A1298DE2-491B-439F-B524-57D3FBE7C55B}"/>
              </a:ext>
            </a:extLst>
          </p:cNvPr>
          <p:cNvSpPr/>
          <p:nvPr/>
        </p:nvSpPr>
        <p:spPr>
          <a:xfrm rot="10446480" flipV="1">
            <a:off x="7980950" y="3404044"/>
            <a:ext cx="1191477" cy="1087771"/>
          </a:xfrm>
          <a:prstGeom prst="triangle">
            <a:avLst>
              <a:gd name="adj" fmla="val 55346"/>
            </a:avLst>
          </a:prstGeom>
          <a:solidFill>
            <a:srgbClr val="25AAE2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49" name="Likebent trekant 48">
            <a:extLst>
              <a:ext uri="{FF2B5EF4-FFF2-40B4-BE49-F238E27FC236}">
                <a16:creationId xmlns:a16="http://schemas.microsoft.com/office/drawing/2014/main" id="{AD76B55B-017C-4E8E-9257-53B139DBFCF0}"/>
              </a:ext>
            </a:extLst>
          </p:cNvPr>
          <p:cNvSpPr/>
          <p:nvPr/>
        </p:nvSpPr>
        <p:spPr>
          <a:xfrm rot="16200000" flipV="1">
            <a:off x="6189983" y="1950127"/>
            <a:ext cx="2112247" cy="2256033"/>
          </a:xfrm>
          <a:prstGeom prst="triangle">
            <a:avLst>
              <a:gd name="adj" fmla="val 35510"/>
            </a:avLst>
          </a:prstGeom>
          <a:solidFill>
            <a:srgbClr val="25AAE2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1" name="Tittel 11">
            <a:extLst>
              <a:ext uri="{FF2B5EF4-FFF2-40B4-BE49-F238E27FC236}">
                <a16:creationId xmlns:a16="http://schemas.microsoft.com/office/drawing/2014/main" id="{E6513052-0160-4882-B9DC-3D6B213FF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5" y="924867"/>
            <a:ext cx="11174186" cy="812530"/>
          </a:xfrm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en-GB" sz="2800" dirty="0">
                <a:solidFill>
                  <a:srgbClr val="92D050"/>
                </a:solidFill>
              </a:rPr>
              <a:t>Green Ammonia project in </a:t>
            </a:r>
            <a:r>
              <a:rPr lang="en-GB" sz="2800" dirty="0" err="1">
                <a:solidFill>
                  <a:srgbClr val="92D050"/>
                </a:solidFill>
              </a:rPr>
              <a:t>Finnmark</a:t>
            </a:r>
            <a:br>
              <a:rPr lang="en-GB" sz="4000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GB" sz="2400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Medium scale clean hydrogen and ammonia</a:t>
            </a:r>
            <a:endParaRPr lang="en-GB" sz="4000" dirty="0"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2" name="TekstSylinder 21">
            <a:extLst>
              <a:ext uri="{FF2B5EF4-FFF2-40B4-BE49-F238E27FC236}">
                <a16:creationId xmlns:a16="http://schemas.microsoft.com/office/drawing/2014/main" id="{789685D2-9144-44E4-8747-9F6697CF08DD}"/>
              </a:ext>
            </a:extLst>
          </p:cNvPr>
          <p:cNvSpPr txBox="1"/>
          <p:nvPr/>
        </p:nvSpPr>
        <p:spPr>
          <a:xfrm>
            <a:off x="9252970" y="1394607"/>
            <a:ext cx="1617751" cy="338554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>
            <a:spAutoFit/>
          </a:bodyPr>
          <a:lstStyle/>
          <a:p>
            <a:r>
              <a:rPr lang="nb-NO" sz="1600" b="1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MARITIME FUEL</a:t>
            </a:r>
          </a:p>
        </p:txBody>
      </p:sp>
      <p:sp>
        <p:nvSpPr>
          <p:cNvPr id="24" name="TekstSylinder 23">
            <a:extLst>
              <a:ext uri="{FF2B5EF4-FFF2-40B4-BE49-F238E27FC236}">
                <a16:creationId xmlns:a16="http://schemas.microsoft.com/office/drawing/2014/main" id="{87F423A4-291B-4D8A-A489-AF54FFE86949}"/>
              </a:ext>
            </a:extLst>
          </p:cNvPr>
          <p:cNvSpPr txBox="1"/>
          <p:nvPr/>
        </p:nvSpPr>
        <p:spPr>
          <a:xfrm>
            <a:off x="9252969" y="2001058"/>
            <a:ext cx="2218877" cy="338554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>
            <a:spAutoFit/>
          </a:bodyPr>
          <a:lstStyle/>
          <a:p>
            <a:r>
              <a:rPr lang="nb-NO" sz="1600" b="1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CHEMICAL INDUSTRY</a:t>
            </a:r>
          </a:p>
        </p:txBody>
      </p:sp>
      <p:sp>
        <p:nvSpPr>
          <p:cNvPr id="26" name="TekstSylinder 25">
            <a:extLst>
              <a:ext uri="{FF2B5EF4-FFF2-40B4-BE49-F238E27FC236}">
                <a16:creationId xmlns:a16="http://schemas.microsoft.com/office/drawing/2014/main" id="{AB0BFF19-A78E-4C3C-8A8E-7CAE7291BFEB}"/>
              </a:ext>
            </a:extLst>
          </p:cNvPr>
          <p:cNvSpPr txBox="1"/>
          <p:nvPr/>
        </p:nvSpPr>
        <p:spPr>
          <a:xfrm>
            <a:off x="9252969" y="2591026"/>
            <a:ext cx="1128835" cy="338554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>
            <a:spAutoFit/>
          </a:bodyPr>
          <a:lstStyle/>
          <a:p>
            <a:r>
              <a:rPr lang="nb-NO" sz="1600" b="1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FERTILIZER</a:t>
            </a:r>
          </a:p>
        </p:txBody>
      </p:sp>
      <p:sp>
        <p:nvSpPr>
          <p:cNvPr id="27" name="TekstSylinder 26">
            <a:extLst>
              <a:ext uri="{FF2B5EF4-FFF2-40B4-BE49-F238E27FC236}">
                <a16:creationId xmlns:a16="http://schemas.microsoft.com/office/drawing/2014/main" id="{5CCFED14-C19A-4EBA-8CFB-70F4EBD93FB5}"/>
              </a:ext>
            </a:extLst>
          </p:cNvPr>
          <p:cNvSpPr txBox="1"/>
          <p:nvPr/>
        </p:nvSpPr>
        <p:spPr>
          <a:xfrm>
            <a:off x="9252969" y="3240369"/>
            <a:ext cx="883575" cy="338554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>
            <a:spAutoFit/>
          </a:bodyPr>
          <a:lstStyle/>
          <a:p>
            <a:r>
              <a:rPr lang="nb-NO" sz="1600" b="1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POWER</a:t>
            </a:r>
          </a:p>
        </p:txBody>
      </p:sp>
      <p:cxnSp>
        <p:nvCxnSpPr>
          <p:cNvPr id="28" name="Kobling: vinkel 27">
            <a:extLst>
              <a:ext uri="{FF2B5EF4-FFF2-40B4-BE49-F238E27FC236}">
                <a16:creationId xmlns:a16="http://schemas.microsoft.com/office/drawing/2014/main" id="{F31F60CE-D5C7-450A-BB3E-AF10D065AEA1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8082793" y="2344853"/>
            <a:ext cx="1849363" cy="309393"/>
          </a:xfrm>
          <a:prstGeom prst="bentConnector2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Kobling: vinkel 28">
            <a:extLst>
              <a:ext uri="{FF2B5EF4-FFF2-40B4-BE49-F238E27FC236}">
                <a16:creationId xmlns:a16="http://schemas.microsoft.com/office/drawing/2014/main" id="{68C5481F-88CF-4455-9615-B0CC922E73C9}"/>
              </a:ext>
            </a:extLst>
          </p:cNvPr>
          <p:cNvCxnSpPr>
            <a:endCxn id="33" idx="2"/>
          </p:cNvCxnSpPr>
          <p:nvPr/>
        </p:nvCxnSpPr>
        <p:spPr>
          <a:xfrm rot="5400000" flipH="1" flipV="1">
            <a:off x="8777640" y="2859956"/>
            <a:ext cx="454393" cy="307030"/>
          </a:xfrm>
          <a:prstGeom prst="bentConnector2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Kobling: vinkel 29">
            <a:extLst>
              <a:ext uri="{FF2B5EF4-FFF2-40B4-BE49-F238E27FC236}">
                <a16:creationId xmlns:a16="http://schemas.microsoft.com/office/drawing/2014/main" id="{00DF25E2-6074-412F-8008-EE8A1C832BDC}"/>
              </a:ext>
            </a:extLst>
          </p:cNvPr>
          <p:cNvCxnSpPr>
            <a:cxnSpLocks/>
            <a:endCxn id="34" idx="2"/>
          </p:cNvCxnSpPr>
          <p:nvPr/>
        </p:nvCxnSpPr>
        <p:spPr>
          <a:xfrm flipV="1">
            <a:off x="8851321" y="2181319"/>
            <a:ext cx="307030" cy="290834"/>
          </a:xfrm>
          <a:prstGeom prst="bentConnector3">
            <a:avLst>
              <a:gd name="adj1" fmla="val 363"/>
            </a:avLst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Kobling: vinkel 30">
            <a:extLst>
              <a:ext uri="{FF2B5EF4-FFF2-40B4-BE49-F238E27FC236}">
                <a16:creationId xmlns:a16="http://schemas.microsoft.com/office/drawing/2014/main" id="{BBBCE5E4-1E32-49A6-B044-C644419A4369}"/>
              </a:ext>
            </a:extLst>
          </p:cNvPr>
          <p:cNvCxnSpPr>
            <a:cxnSpLocks/>
          </p:cNvCxnSpPr>
          <p:nvPr/>
        </p:nvCxnSpPr>
        <p:spPr>
          <a:xfrm rot="16200000" flipH="1">
            <a:off x="8833294" y="3107050"/>
            <a:ext cx="346470" cy="308696"/>
          </a:xfrm>
          <a:prstGeom prst="bentConnector2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Ellipse 31">
            <a:extLst>
              <a:ext uri="{FF2B5EF4-FFF2-40B4-BE49-F238E27FC236}">
                <a16:creationId xmlns:a16="http://schemas.microsoft.com/office/drawing/2014/main" id="{CBEA4192-E229-47E8-B524-60636AF25BCE}"/>
              </a:ext>
            </a:extLst>
          </p:cNvPr>
          <p:cNvSpPr/>
          <p:nvPr/>
        </p:nvSpPr>
        <p:spPr>
          <a:xfrm>
            <a:off x="9158351" y="1509383"/>
            <a:ext cx="130968" cy="130969"/>
          </a:xfrm>
          <a:prstGeom prst="ellipse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00DF466E-0CE1-46BF-A918-31188BFF764F}"/>
              </a:ext>
            </a:extLst>
          </p:cNvPr>
          <p:cNvSpPr/>
          <p:nvPr/>
        </p:nvSpPr>
        <p:spPr>
          <a:xfrm>
            <a:off x="9158351" y="2720789"/>
            <a:ext cx="130968" cy="130969"/>
          </a:xfrm>
          <a:prstGeom prst="ellipse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92F31E15-74F9-4F35-B71D-B3F31ADAA31C}"/>
              </a:ext>
            </a:extLst>
          </p:cNvPr>
          <p:cNvSpPr/>
          <p:nvPr/>
        </p:nvSpPr>
        <p:spPr>
          <a:xfrm>
            <a:off x="9158351" y="2115834"/>
            <a:ext cx="130968" cy="130969"/>
          </a:xfrm>
          <a:prstGeom prst="ellipse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89A3C0D9-D5E8-4BD0-8E1B-AE327EA77FE6}"/>
              </a:ext>
            </a:extLst>
          </p:cNvPr>
          <p:cNvSpPr/>
          <p:nvPr/>
        </p:nvSpPr>
        <p:spPr>
          <a:xfrm>
            <a:off x="9158351" y="3370132"/>
            <a:ext cx="130968" cy="130969"/>
          </a:xfrm>
          <a:prstGeom prst="ellipse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cxnSp>
        <p:nvCxnSpPr>
          <p:cNvPr id="4" name="Kobling: vinkel 3">
            <a:extLst>
              <a:ext uri="{FF2B5EF4-FFF2-40B4-BE49-F238E27FC236}">
                <a16:creationId xmlns:a16="http://schemas.microsoft.com/office/drawing/2014/main" id="{D9EF8574-E6DA-4F12-AE00-EF06301FB226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8242909" y="2695937"/>
            <a:ext cx="793303" cy="415886"/>
          </a:xfrm>
          <a:prstGeom prst="bentConnector3">
            <a:avLst>
              <a:gd name="adj1" fmla="val 100428"/>
            </a:avLst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kstSylinder 37">
            <a:extLst>
              <a:ext uri="{FF2B5EF4-FFF2-40B4-BE49-F238E27FC236}">
                <a16:creationId xmlns:a16="http://schemas.microsoft.com/office/drawing/2014/main" id="{1E574FE3-1607-4E39-A305-4C5994B84BEF}"/>
              </a:ext>
            </a:extLst>
          </p:cNvPr>
          <p:cNvSpPr txBox="1"/>
          <p:nvPr/>
        </p:nvSpPr>
        <p:spPr>
          <a:xfrm>
            <a:off x="8541805" y="3424231"/>
            <a:ext cx="9781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b="1" dirty="0">
                <a:solidFill>
                  <a:schemeClr val="bg1"/>
                </a:solidFill>
              </a:rPr>
              <a:t>Finnmark</a:t>
            </a:r>
            <a:endParaRPr lang="en-GB" sz="1400" b="1" dirty="0">
              <a:solidFill>
                <a:schemeClr val="bg1"/>
              </a:solidFill>
            </a:endParaRP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9C307889-80BA-4B87-96AE-1D56E0AC90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77616" y="4320813"/>
            <a:ext cx="2882046" cy="2396149"/>
          </a:xfrm>
          <a:prstGeom prst="ellipse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Ellipse 15">
            <a:extLst>
              <a:ext uri="{FF2B5EF4-FFF2-40B4-BE49-F238E27FC236}">
                <a16:creationId xmlns:a16="http://schemas.microsoft.com/office/drawing/2014/main" id="{C5636504-6320-497C-9B26-147632068FAD}"/>
              </a:ext>
            </a:extLst>
          </p:cNvPr>
          <p:cNvSpPr/>
          <p:nvPr/>
        </p:nvSpPr>
        <p:spPr>
          <a:xfrm>
            <a:off x="7367112" y="4320813"/>
            <a:ext cx="2882046" cy="2362904"/>
          </a:xfrm>
          <a:prstGeom prst="ellipse">
            <a:avLst/>
          </a:prstGeom>
          <a:noFill/>
          <a:ln w="28575">
            <a:solidFill>
              <a:schemeClr val="bg1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pic>
        <p:nvPicPr>
          <p:cNvPr id="11" name="Bilde 10" descr="Et bilde som inneholder innendørs&#10;&#10;Automatisk generert beskrivelse">
            <a:extLst>
              <a:ext uri="{FF2B5EF4-FFF2-40B4-BE49-F238E27FC236}">
                <a16:creationId xmlns:a16="http://schemas.microsoft.com/office/drawing/2014/main" id="{A3BA50CE-CD49-41E0-9222-E94692321B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541" y="2022021"/>
            <a:ext cx="3755105" cy="21122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2" name="TekstSylinder 41">
            <a:extLst>
              <a:ext uri="{FF2B5EF4-FFF2-40B4-BE49-F238E27FC236}">
                <a16:creationId xmlns:a16="http://schemas.microsoft.com/office/drawing/2014/main" id="{FBF28617-4BFF-46E3-AE24-C9C8258A4ED2}"/>
              </a:ext>
            </a:extLst>
          </p:cNvPr>
          <p:cNvSpPr txBox="1"/>
          <p:nvPr/>
        </p:nvSpPr>
        <p:spPr>
          <a:xfrm>
            <a:off x="2601688" y="2109964"/>
            <a:ext cx="2016032" cy="246221"/>
          </a:xfrm>
          <a:prstGeom prst="rect">
            <a:avLst/>
          </a:prstGeom>
          <a:solidFill>
            <a:schemeClr val="accent1">
              <a:lumMod val="75000"/>
              <a:alpha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nb-NO" sz="1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Green </a:t>
            </a:r>
            <a:r>
              <a:rPr lang="nb-NO" sz="100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Ammonia</a:t>
            </a:r>
            <a:r>
              <a:rPr lang="nb-NO" sz="1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Plant</a:t>
            </a: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E2BE4810-8CDD-4417-A992-332ED5420669}"/>
              </a:ext>
            </a:extLst>
          </p:cNvPr>
          <p:cNvSpPr txBox="1">
            <a:spLocks/>
          </p:cNvSpPr>
          <p:nvPr/>
        </p:nvSpPr>
        <p:spPr>
          <a:xfrm>
            <a:off x="446315" y="168362"/>
            <a:ext cx="11174186" cy="5909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3600" b="1" kern="1200" spc="-6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0B050"/>
                </a:solidFill>
              </a:rPr>
              <a:t>New Green Ammonia Project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Plant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998084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e 12" descr="Et bilde som inneholder innendørs&#10;&#10;Automatisk generert beskrivelse">
            <a:extLst>
              <a:ext uri="{FF2B5EF4-FFF2-40B4-BE49-F238E27FC236}">
                <a16:creationId xmlns:a16="http://schemas.microsoft.com/office/drawing/2014/main" id="{1B435D97-F1CF-401E-A4A6-3BB1AE87674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5274" y="1747229"/>
            <a:ext cx="8035447" cy="4587544"/>
          </a:xfrm>
          <a:prstGeom prst="rect">
            <a:avLst/>
          </a:prstGeom>
        </p:spPr>
      </p:pic>
      <p:sp>
        <p:nvSpPr>
          <p:cNvPr id="5" name="Tittel 4">
            <a:extLst>
              <a:ext uri="{FF2B5EF4-FFF2-40B4-BE49-F238E27FC236}">
                <a16:creationId xmlns:a16="http://schemas.microsoft.com/office/drawing/2014/main" id="{D6F8A039-89A8-4A8A-8675-52B1EE41E4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593" y="827878"/>
            <a:ext cx="5509985" cy="590931"/>
          </a:xfrm>
        </p:spPr>
        <p:txBody>
          <a:bodyPr/>
          <a:lstStyle/>
          <a:p>
            <a:r>
              <a:rPr lang="nb-NO" dirty="0"/>
              <a:t>Green </a:t>
            </a:r>
            <a:r>
              <a:rPr lang="nb-NO" dirty="0" err="1"/>
              <a:t>Ammonia</a:t>
            </a:r>
            <a:r>
              <a:rPr lang="nb-NO" dirty="0"/>
              <a:t> </a:t>
            </a:r>
            <a:r>
              <a:rPr lang="nb-NO" dirty="0" err="1"/>
              <a:t>project</a:t>
            </a:r>
            <a:endParaRPr lang="nb-NO" dirty="0"/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76BE7FCD-8F22-4200-8294-3A42F9FE0525}"/>
              </a:ext>
            </a:extLst>
          </p:cNvPr>
          <p:cNvSpPr txBox="1"/>
          <p:nvPr/>
        </p:nvSpPr>
        <p:spPr>
          <a:xfrm>
            <a:off x="382959" y="1806499"/>
            <a:ext cx="4075225" cy="369332"/>
          </a:xfrm>
          <a:prstGeom prst="rect">
            <a:avLst/>
          </a:prstGeom>
          <a:solidFill>
            <a:schemeClr val="accent1">
              <a:lumMod val="75000"/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b-NO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Green </a:t>
            </a:r>
            <a:r>
              <a:rPr lang="nb-NO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Ammonia</a:t>
            </a:r>
            <a:r>
              <a:rPr lang="nb-NO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Plant</a:t>
            </a:r>
          </a:p>
        </p:txBody>
      </p:sp>
      <p:sp>
        <p:nvSpPr>
          <p:cNvPr id="12" name="Plassholder for innhold 5">
            <a:extLst>
              <a:ext uri="{FF2B5EF4-FFF2-40B4-BE49-F238E27FC236}">
                <a16:creationId xmlns:a16="http://schemas.microsoft.com/office/drawing/2014/main" id="{B1979D3B-D2DF-49DD-8EF6-EA988EB16B69}"/>
              </a:ext>
            </a:extLst>
          </p:cNvPr>
          <p:cNvSpPr txBox="1">
            <a:spLocks/>
          </p:cNvSpPr>
          <p:nvPr/>
        </p:nvSpPr>
        <p:spPr>
          <a:xfrm>
            <a:off x="4545869" y="1812626"/>
            <a:ext cx="3710101" cy="1160688"/>
          </a:xfrm>
          <a:prstGeom prst="rect">
            <a:avLst/>
          </a:prstGeom>
          <a:solidFill>
            <a:schemeClr val="accent1">
              <a:lumMod val="75000"/>
              <a:alpha val="68000"/>
            </a:scheme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b-NO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Production data</a:t>
            </a:r>
          </a:p>
          <a:p>
            <a:pPr>
              <a:spcBef>
                <a:spcPts val="600"/>
              </a:spcBef>
            </a:pPr>
            <a:r>
              <a:rPr lang="nb-NO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Green hydrogen, 164 </a:t>
            </a:r>
            <a:r>
              <a:rPr lang="nb-NO" sz="1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tons</a:t>
            </a:r>
            <a:r>
              <a:rPr lang="nb-NO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/d</a:t>
            </a:r>
          </a:p>
          <a:p>
            <a:pPr>
              <a:spcBef>
                <a:spcPts val="600"/>
              </a:spcBef>
            </a:pPr>
            <a:r>
              <a:rPr lang="nb-NO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Green </a:t>
            </a:r>
            <a:r>
              <a:rPr lang="nb-NO" sz="1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ammonia</a:t>
            </a:r>
            <a:r>
              <a:rPr lang="nb-NO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911 </a:t>
            </a:r>
            <a:r>
              <a:rPr lang="nb-NO" sz="1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tons</a:t>
            </a:r>
            <a:r>
              <a:rPr lang="nb-NO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  <a:r>
              <a:rPr lang="nb-NO" sz="1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day</a:t>
            </a:r>
            <a:endParaRPr lang="nb-NO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spcBef>
                <a:spcPts val="600"/>
              </a:spcBef>
            </a:pPr>
            <a:r>
              <a:rPr lang="en-GB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350.000 tons CO</a:t>
            </a:r>
            <a:r>
              <a:rPr lang="en-GB" sz="1200" baseline="-25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GB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/year</a:t>
            </a:r>
          </a:p>
        </p:txBody>
      </p:sp>
      <p:pic>
        <p:nvPicPr>
          <p:cNvPr id="7" name="Grafikk 6">
            <a:extLst>
              <a:ext uri="{FF2B5EF4-FFF2-40B4-BE49-F238E27FC236}">
                <a16:creationId xmlns:a16="http://schemas.microsoft.com/office/drawing/2014/main" id="{77BECEB1-6F1C-4304-9D81-2604B07EE5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39650" y="2070323"/>
            <a:ext cx="3286400" cy="4652480"/>
          </a:xfrm>
          <a:prstGeom prst="rect">
            <a:avLst/>
          </a:prstGeom>
        </p:spPr>
      </p:pic>
      <p:sp>
        <p:nvSpPr>
          <p:cNvPr id="19" name="Ellipse 18">
            <a:extLst>
              <a:ext uri="{FF2B5EF4-FFF2-40B4-BE49-F238E27FC236}">
                <a16:creationId xmlns:a16="http://schemas.microsoft.com/office/drawing/2014/main" id="{1DBFF5DE-6BD2-47D9-A3B8-63C65F5664CA}"/>
              </a:ext>
            </a:extLst>
          </p:cNvPr>
          <p:cNvSpPr/>
          <p:nvPr/>
        </p:nvSpPr>
        <p:spPr>
          <a:xfrm>
            <a:off x="11133210" y="2070323"/>
            <a:ext cx="542380" cy="499021"/>
          </a:xfrm>
          <a:prstGeom prst="ellipse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9" name="Likebent trekant 8">
            <a:extLst>
              <a:ext uri="{FF2B5EF4-FFF2-40B4-BE49-F238E27FC236}">
                <a16:creationId xmlns:a16="http://schemas.microsoft.com/office/drawing/2014/main" id="{308D21C3-212B-49BD-9261-F7868279118A}"/>
              </a:ext>
            </a:extLst>
          </p:cNvPr>
          <p:cNvSpPr/>
          <p:nvPr/>
        </p:nvSpPr>
        <p:spPr>
          <a:xfrm rot="16200000" flipV="1">
            <a:off x="7425572" y="2652965"/>
            <a:ext cx="4619625" cy="2795648"/>
          </a:xfrm>
          <a:prstGeom prst="triangle">
            <a:avLst>
              <a:gd name="adj" fmla="val 87469"/>
            </a:avLst>
          </a:prstGeom>
          <a:solidFill>
            <a:srgbClr val="25AAE2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9" name="Likebent trekant 28">
            <a:extLst>
              <a:ext uri="{FF2B5EF4-FFF2-40B4-BE49-F238E27FC236}">
                <a16:creationId xmlns:a16="http://schemas.microsoft.com/office/drawing/2014/main" id="{5D2DC507-2139-4C30-91A8-169C3B84FB59}"/>
              </a:ext>
            </a:extLst>
          </p:cNvPr>
          <p:cNvSpPr/>
          <p:nvPr/>
        </p:nvSpPr>
        <p:spPr>
          <a:xfrm rot="15797215" flipV="1">
            <a:off x="1509728" y="2823539"/>
            <a:ext cx="2217485" cy="2663330"/>
          </a:xfrm>
          <a:prstGeom prst="triangle">
            <a:avLst>
              <a:gd name="adj" fmla="val 65071"/>
            </a:avLst>
          </a:prstGeom>
          <a:solidFill>
            <a:srgbClr val="25AAE2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5890D65C-2D8E-4F4D-856D-D267FBEDD7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513" b="95477" l="9763" r="89974">
                        <a14:foregroundMark x1="44327" y1="34422" x2="50132" y2="23618"/>
                        <a14:foregroundMark x1="48021" y1="95603" x2="48813" y2="92211"/>
                        <a14:foregroundMark x1="45910" y1="7663" x2="46702" y2="10804"/>
                        <a14:foregroundMark x1="49604" y1="7286" x2="48813" y2="4523"/>
                        <a14:foregroundMark x1="68865" y1="58794" x2="67810" y2="55905"/>
                        <a14:foregroundMark x1="68233" y1="48744" x2="66755" y2="46231"/>
                        <a14:foregroundMark x1="67018" y1="54020" x2="66491" y2="50879"/>
                        <a14:foregroundMark x1="67282" y1="43342" x2="67018" y2="47613"/>
                        <a14:foregroundMark x1="66491" y1="55905" x2="67161" y2="50581"/>
                        <a14:foregroundMark x1="68762" y1="53368" x2="68602" y2="51759"/>
                        <a14:foregroundMark x1="68865" y1="54397" x2="68764" y2="53385"/>
                        <a14:foregroundMark x1="47230" y1="3769" x2="43272" y2="3518"/>
                        <a14:foregroundMark x1="39578" y1="2889" x2="40897" y2="2889"/>
                        <a14:foregroundMark x1="36675" y1="3392" x2="38786" y2="3266"/>
                        <a14:foregroundMark x1="35884" y1="3518" x2="38259" y2="3015"/>
                        <a14:foregroundMark x1="39314" y1="2889" x2="35620" y2="2638"/>
                        <a14:foregroundMark x1="50396" y1="5653" x2="49868" y2="4523"/>
                        <a14:foregroundMark x1="65699" y1="41583" x2="68865" y2="44221"/>
                        <a14:foregroundMark x1="67018" y1="45352" x2="67282" y2="48744"/>
                        <a14:foregroundMark x1="67336" y1="48744" x2="67282" y2="47362"/>
                        <a14:foregroundMark x1="67546" y1="54146" x2="67408" y2="50594"/>
                        <a14:foregroundMark x1="66832" y1="48744" x2="67546" y2="45226"/>
                        <a14:foregroundMark x1="69129" y1="47236" x2="68602" y2="44598"/>
                        <a14:foregroundMark x1="68865" y1="47236" x2="69207" y2="48646"/>
                        <a14:foregroundMark x1="69129" y1="52513" x2="69129" y2="50684"/>
                        <a14:foregroundMark x1="38786" y1="95477" x2="39314" y2="91332"/>
                        <a14:backgroundMark x1="70449" y1="50879" x2="70449" y2="50503"/>
                        <a14:backgroundMark x1="70185" y1="51508" x2="71504" y2="50000"/>
                        <a14:backgroundMark x1="70712" y1="49623" x2="70449" y2="50754"/>
                        <a14:backgroundMark x1="70185" y1="48744" x2="70185" y2="4987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2959" y="2296828"/>
            <a:ext cx="1800404" cy="3781325"/>
          </a:xfrm>
          <a:prstGeom prst="ellipse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"/>
          </a:effectLst>
        </p:spPr>
      </p:pic>
      <p:pic>
        <p:nvPicPr>
          <p:cNvPr id="14" name="Picture 1">
            <a:extLst>
              <a:ext uri="{FF2B5EF4-FFF2-40B4-BE49-F238E27FC236}">
                <a16:creationId xmlns:a16="http://schemas.microsoft.com/office/drawing/2014/main" id="{71D3D61E-F35F-4DB3-A49B-E9426F373F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0069" y="99720"/>
            <a:ext cx="838610" cy="370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48341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:a16="http://schemas.microsoft.com/office/drawing/2014/main" id="{B511909D-6570-4308-8374-216153AFDB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5" y="1191763"/>
            <a:ext cx="11174186" cy="590931"/>
          </a:xfrm>
        </p:spPr>
        <p:txBody>
          <a:bodyPr/>
          <a:lstStyle/>
          <a:p>
            <a:r>
              <a:rPr lang="nb-NO" dirty="0"/>
              <a:t>Site </a:t>
            </a:r>
            <a:r>
              <a:rPr lang="nb-NO" dirty="0" err="1"/>
              <a:t>selection</a:t>
            </a:r>
            <a:r>
              <a:rPr lang="nb-NO" dirty="0"/>
              <a:t> </a:t>
            </a:r>
            <a:r>
              <a:rPr lang="nb-NO" dirty="0" err="1"/>
              <a:t>criteria</a:t>
            </a:r>
            <a:endParaRPr lang="nb-NO" dirty="0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DE023BEA-16F5-46C3-9FB9-00F34FA830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315" y="1889759"/>
            <a:ext cx="7280668" cy="4343377"/>
          </a:xfrm>
        </p:spPr>
        <p:txBody>
          <a:bodyPr/>
          <a:lstStyle/>
          <a:p>
            <a:pPr lvl="0"/>
            <a:r>
              <a:rPr lang="en-US" dirty="0"/>
              <a:t>Access to deep water port, or possibility for development of such, very good marine conditions</a:t>
            </a:r>
            <a:endParaRPr lang="nb-NO" dirty="0"/>
          </a:p>
          <a:p>
            <a:pPr lvl="0"/>
            <a:r>
              <a:rPr lang="nb-NO" dirty="0"/>
              <a:t>Access to power grid</a:t>
            </a:r>
          </a:p>
          <a:p>
            <a:pPr lvl="0"/>
            <a:r>
              <a:rPr lang="en-US" dirty="0"/>
              <a:t>Access to freshwater (process water) and seawater (cooling water)</a:t>
            </a:r>
            <a:endParaRPr lang="nb-NO" dirty="0"/>
          </a:p>
          <a:p>
            <a:pPr lvl="0"/>
            <a:r>
              <a:rPr lang="en-US" dirty="0"/>
              <a:t>Overview of other activities in the area (Cabins, recreation areas, national parks, reindeer herding etc.)</a:t>
            </a:r>
            <a:endParaRPr lang="nb-NO" dirty="0"/>
          </a:p>
          <a:p>
            <a:pPr lvl="0"/>
            <a:r>
              <a:rPr lang="en-US" dirty="0"/>
              <a:t>Site should measure a minimum of 300 acres, but preferably with expansion possibility for about 1000 acres to accommodate future development and development of industry clusters.</a:t>
            </a:r>
            <a:endParaRPr lang="nb-NO" dirty="0"/>
          </a:p>
          <a:p>
            <a:endParaRPr lang="nb-NO" sz="2000" dirty="0"/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82050C19-D3AE-427A-8774-08A0618590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0069" y="99720"/>
            <a:ext cx="838610" cy="370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Bilde 8" descr="Et bilde som inneholder utendørs, vann, natur, fjell&#10;&#10;Automatisk generert beskrivelse">
            <a:extLst>
              <a:ext uri="{FF2B5EF4-FFF2-40B4-BE49-F238E27FC236}">
                <a16:creationId xmlns:a16="http://schemas.microsoft.com/office/drawing/2014/main" id="{E17AF9E9-55D0-415E-9677-A2DB1A10FC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4111"/>
          <a:stretch/>
        </p:blipFill>
        <p:spPr>
          <a:xfrm>
            <a:off x="7797119" y="1603608"/>
            <a:ext cx="3878134" cy="4629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0712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Content Placeholder 4">
            <a:extLst>
              <a:ext uri="{FF2B5EF4-FFF2-40B4-BE49-F238E27FC236}">
                <a16:creationId xmlns:a16="http://schemas.microsoft.com/office/drawing/2014/main" id="{E3779B4B-BB5F-498D-821A-98E7578F2CA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98" b="16498"/>
          <a:stretch/>
        </p:blipFill>
        <p:spPr>
          <a:xfrm>
            <a:off x="99421" y="981535"/>
            <a:ext cx="12020774" cy="536592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5A75E23-061A-4CED-AF6C-C76BAE9C5B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863" y="253187"/>
            <a:ext cx="11174186" cy="590931"/>
          </a:xfrm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en-US" dirty="0"/>
              <a:t>Timeline</a:t>
            </a:r>
          </a:p>
        </p:txBody>
      </p:sp>
      <p:sp>
        <p:nvSpPr>
          <p:cNvPr id="4" name="Arrow: Pentagon 3">
            <a:extLst>
              <a:ext uri="{FF2B5EF4-FFF2-40B4-BE49-F238E27FC236}">
                <a16:creationId xmlns:a16="http://schemas.microsoft.com/office/drawing/2014/main" id="{7E69827D-794A-408D-A226-40ADA1CF8B1A}"/>
              </a:ext>
            </a:extLst>
          </p:cNvPr>
          <p:cNvSpPr/>
          <p:nvPr/>
        </p:nvSpPr>
        <p:spPr>
          <a:xfrm>
            <a:off x="393687" y="2135365"/>
            <a:ext cx="10684330" cy="365760"/>
          </a:xfrm>
          <a:prstGeom prst="homePlat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4A4C3114-F0C6-47B1-849F-5ABD685D296C}"/>
              </a:ext>
            </a:extLst>
          </p:cNvPr>
          <p:cNvCxnSpPr>
            <a:cxnSpLocks/>
          </p:cNvCxnSpPr>
          <p:nvPr/>
        </p:nvCxnSpPr>
        <p:spPr>
          <a:xfrm>
            <a:off x="4652178" y="2135719"/>
            <a:ext cx="0" cy="36576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237C2588-D256-468D-80F6-AC32BA6AAAE5}"/>
              </a:ext>
            </a:extLst>
          </p:cNvPr>
          <p:cNvCxnSpPr>
            <a:cxnSpLocks/>
          </p:cNvCxnSpPr>
          <p:nvPr/>
        </p:nvCxnSpPr>
        <p:spPr>
          <a:xfrm>
            <a:off x="6792308" y="2135719"/>
            <a:ext cx="0" cy="36576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D958A6FC-CF91-42EC-BE61-5D9D56D5B3EE}"/>
              </a:ext>
            </a:extLst>
          </p:cNvPr>
          <p:cNvCxnSpPr>
            <a:cxnSpLocks/>
          </p:cNvCxnSpPr>
          <p:nvPr/>
        </p:nvCxnSpPr>
        <p:spPr>
          <a:xfrm>
            <a:off x="8932438" y="2135719"/>
            <a:ext cx="0" cy="36576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0EDD646A-8500-476B-B0A6-ABC3ED9992E6}"/>
              </a:ext>
            </a:extLst>
          </p:cNvPr>
          <p:cNvCxnSpPr>
            <a:cxnSpLocks/>
          </p:cNvCxnSpPr>
          <p:nvPr/>
        </p:nvCxnSpPr>
        <p:spPr>
          <a:xfrm>
            <a:off x="2512048" y="2135719"/>
            <a:ext cx="0" cy="36576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3406D4E-43BB-4C28-8766-72FB03D238C3}"/>
              </a:ext>
            </a:extLst>
          </p:cNvPr>
          <p:cNvSpPr txBox="1"/>
          <p:nvPr/>
        </p:nvSpPr>
        <p:spPr>
          <a:xfrm>
            <a:off x="1123030" y="2135757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2021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8A59038-9C3A-45E0-B354-20CDA3DC884A}"/>
              </a:ext>
            </a:extLst>
          </p:cNvPr>
          <p:cNvSpPr txBox="1"/>
          <p:nvPr/>
        </p:nvSpPr>
        <p:spPr>
          <a:xfrm>
            <a:off x="3191315" y="2135755"/>
            <a:ext cx="70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2022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B69C8AD-4E8A-4553-8A67-A8A50EAF995D}"/>
              </a:ext>
            </a:extLst>
          </p:cNvPr>
          <p:cNvSpPr txBox="1"/>
          <p:nvPr/>
        </p:nvSpPr>
        <p:spPr>
          <a:xfrm>
            <a:off x="5314027" y="2135757"/>
            <a:ext cx="70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2023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122FCEC-A3EA-4240-A4EB-AA57D8CE41D0}"/>
              </a:ext>
            </a:extLst>
          </p:cNvPr>
          <p:cNvSpPr txBox="1"/>
          <p:nvPr/>
        </p:nvSpPr>
        <p:spPr>
          <a:xfrm>
            <a:off x="7491169" y="2135753"/>
            <a:ext cx="70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2024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6A43A33-1478-40B7-8352-868BAAF34568}"/>
              </a:ext>
            </a:extLst>
          </p:cNvPr>
          <p:cNvSpPr txBox="1"/>
          <p:nvPr/>
        </p:nvSpPr>
        <p:spPr>
          <a:xfrm>
            <a:off x="9515907" y="2135753"/>
            <a:ext cx="70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2025</a:t>
            </a:r>
          </a:p>
        </p:txBody>
      </p:sp>
      <p:sp>
        <p:nvSpPr>
          <p:cNvPr id="10" name="Arrow: Pentagon 9">
            <a:extLst>
              <a:ext uri="{FF2B5EF4-FFF2-40B4-BE49-F238E27FC236}">
                <a16:creationId xmlns:a16="http://schemas.microsoft.com/office/drawing/2014/main" id="{72393199-07F2-4FF3-B0B9-B49FCD89A2CA}"/>
              </a:ext>
            </a:extLst>
          </p:cNvPr>
          <p:cNvSpPr/>
          <p:nvPr/>
        </p:nvSpPr>
        <p:spPr>
          <a:xfrm>
            <a:off x="1376612" y="2662428"/>
            <a:ext cx="1983315" cy="365760"/>
          </a:xfrm>
          <a:prstGeom prst="homePlate">
            <a:avLst/>
          </a:prstGeom>
          <a:solidFill>
            <a:schemeClr val="accent3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B6E45A1-D846-41EE-A74F-22FCAE0E472E}"/>
              </a:ext>
            </a:extLst>
          </p:cNvPr>
          <p:cNvSpPr txBox="1"/>
          <p:nvPr/>
        </p:nvSpPr>
        <p:spPr>
          <a:xfrm>
            <a:off x="1586770" y="2676936"/>
            <a:ext cx="16722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Shaping phase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8E268D8-6475-420B-9F8B-32784E9C25A9}"/>
              </a:ext>
            </a:extLst>
          </p:cNvPr>
          <p:cNvSpPr txBox="1"/>
          <p:nvPr/>
        </p:nvSpPr>
        <p:spPr>
          <a:xfrm>
            <a:off x="426863" y="1139266"/>
            <a:ext cx="2400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High level Schedule</a:t>
            </a: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6BEF7D0F-B4A1-496B-B875-A390B29A5F7E}"/>
              </a:ext>
            </a:extLst>
          </p:cNvPr>
          <p:cNvSpPr txBox="1"/>
          <p:nvPr/>
        </p:nvSpPr>
        <p:spPr>
          <a:xfrm>
            <a:off x="168708" y="4467826"/>
            <a:ext cx="3090315" cy="1600438"/>
          </a:xfrm>
          <a:prstGeom prst="rect">
            <a:avLst/>
          </a:prstGeom>
          <a:solidFill>
            <a:srgbClr val="00B0F0">
              <a:alpha val="44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400" b="1" dirty="0"/>
              <a:t>Next steps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dirty="0"/>
              <a:t>Project shaping &amp; framing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dirty="0"/>
              <a:t>Site selection &amp; civil screening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dirty="0"/>
              <a:t>Conceptual design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dirty="0"/>
              <a:t>Energy sourcing screening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dirty="0"/>
              <a:t>Pre-studies</a:t>
            </a:r>
          </a:p>
          <a:p>
            <a:endParaRPr lang="en-US" sz="1400" dirty="0"/>
          </a:p>
        </p:txBody>
      </p:sp>
      <p:pic>
        <p:nvPicPr>
          <p:cNvPr id="37" name="Bilde 36">
            <a:extLst>
              <a:ext uri="{FF2B5EF4-FFF2-40B4-BE49-F238E27FC236}">
                <a16:creationId xmlns:a16="http://schemas.microsoft.com/office/drawing/2014/main" id="{4AA2611D-6267-42C0-B3C3-898DF9A432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81" b="89222" l="7309" r="96013">
                        <a14:foregroundMark x1="7973" y1="54491" x2="10299" y2="60479"/>
                        <a14:foregroundMark x1="60465" y1="70659" x2="57807" y2="69461"/>
                        <a14:foregroundMark x1="86711" y1="74251" x2="84053" y2="73054"/>
                        <a14:foregroundMark x1="91362" y1="50898" x2="91362" y2="42515"/>
                        <a14:foregroundMark x1="96013" y1="72455" x2="96013" y2="72455"/>
                        <a14:foregroundMark x1="48173" y1="59880" x2="47508" y2="532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1042" y="4776655"/>
            <a:ext cx="1068309" cy="592716"/>
          </a:xfrm>
          <a:prstGeom prst="rect">
            <a:avLst/>
          </a:prstGeom>
        </p:spPr>
      </p:pic>
      <p:pic>
        <p:nvPicPr>
          <p:cNvPr id="41" name="Picture 6" descr="Haldor Topsoe">
            <a:extLst>
              <a:ext uri="{FF2B5EF4-FFF2-40B4-BE49-F238E27FC236}">
                <a16:creationId xmlns:a16="http://schemas.microsoft.com/office/drawing/2014/main" id="{1F506C11-B581-489E-80CA-ABAA535EF0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587"/>
          <a:stretch/>
        </p:blipFill>
        <p:spPr bwMode="auto">
          <a:xfrm>
            <a:off x="4807559" y="4958394"/>
            <a:ext cx="2138201" cy="229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Bilde 46">
            <a:extLst>
              <a:ext uri="{FF2B5EF4-FFF2-40B4-BE49-F238E27FC236}">
                <a16:creationId xmlns:a16="http://schemas.microsoft.com/office/drawing/2014/main" id="{B56EFCFA-FB66-40BC-BDB2-0C662EAC89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100" r="97100">
                        <a14:foregroundMark x1="10100" y1="57800" x2="10600" y2="50600"/>
                        <a14:foregroundMark x1="1100" y1="41000" x2="1200" y2="46400"/>
                        <a14:foregroundMark x1="14700" y1="52000" x2="14700" y2="56400"/>
                        <a14:foregroundMark x1="25600" y1="50000" x2="25700" y2="52600"/>
                        <a14:foregroundMark x1="30800" y1="49400" x2="30800" y2="54200"/>
                        <a14:foregroundMark x1="37300" y1="38800" x2="37300" y2="38800"/>
                        <a14:foregroundMark x1="36900" y1="39000" x2="36900" y2="38200"/>
                        <a14:foregroundMark x1="41300" y1="55800" x2="41300" y2="52800"/>
                        <a14:foregroundMark x1="51300" y1="58200" x2="50700" y2="52600"/>
                        <a14:foregroundMark x1="61200" y1="57200" x2="60800" y2="50400"/>
                        <a14:foregroundMark x1="72500" y1="53400" x2="71300" y2="51000"/>
                        <a14:foregroundMark x1="80800" y1="56600" x2="80100" y2="51400"/>
                        <a14:foregroundMark x1="92100" y1="58000" x2="91500" y2="51200"/>
                        <a14:foregroundMark x1="97100" y1="57200" x2="96800" y2="52400"/>
                        <a14:foregroundMark x1="37000" y1="58000" x2="37200" y2="54400"/>
                        <a14:foregroundMark x1="21400" y1="56600" x2="21500" y2="50600"/>
                        <a14:foregroundMark x1="10600" y1="46800" x2="10600" y2="41200"/>
                        <a14:foregroundMark x1="66800" y1="59800" x2="67200" y2="55000"/>
                        <a14:foregroundMark x1="75700" y1="63800" x2="77000" y2="60400"/>
                        <a14:foregroundMark x1="84700" y1="62000" x2="85600" y2="61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1042" y="5295875"/>
            <a:ext cx="1254734" cy="627367"/>
          </a:xfrm>
          <a:prstGeom prst="rect">
            <a:avLst/>
          </a:prstGeom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6E4833DE-343F-4318-99CE-A637CE501F25}"/>
              </a:ext>
            </a:extLst>
          </p:cNvPr>
          <p:cNvSpPr txBox="1"/>
          <p:nvPr/>
        </p:nvSpPr>
        <p:spPr>
          <a:xfrm>
            <a:off x="3355606" y="4407323"/>
            <a:ext cx="1866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Planned set-up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E09CD63-990F-4E66-9212-A58B26D26D20}"/>
              </a:ext>
            </a:extLst>
          </p:cNvPr>
          <p:cNvCxnSpPr>
            <a:cxnSpLocks/>
          </p:cNvCxnSpPr>
          <p:nvPr/>
        </p:nvCxnSpPr>
        <p:spPr>
          <a:xfrm flipV="1">
            <a:off x="3451042" y="4776655"/>
            <a:ext cx="7626975" cy="5743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5" name="Picture 1">
            <a:extLst>
              <a:ext uri="{FF2B5EF4-FFF2-40B4-BE49-F238E27FC236}">
                <a16:creationId xmlns:a16="http://schemas.microsoft.com/office/drawing/2014/main" id="{6CBAD42D-B7F2-425B-970B-8784953CD7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0069" y="99720"/>
            <a:ext cx="838610" cy="370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51359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 descr="Et bilde som inneholder himmel&#10;&#10;Automatisk generert beskrivelse">
            <a:extLst>
              <a:ext uri="{FF2B5EF4-FFF2-40B4-BE49-F238E27FC236}">
                <a16:creationId xmlns:a16="http://schemas.microsoft.com/office/drawing/2014/main" id="{F01BE248-BFCE-497E-B390-02C637399D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29"/>
          <a:stretch/>
        </p:blipFill>
        <p:spPr>
          <a:xfrm>
            <a:off x="3837214" y="1254347"/>
            <a:ext cx="7875452" cy="48114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D07D39-D627-48AE-B20D-F3940A328E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480" y="418113"/>
            <a:ext cx="11174186" cy="590931"/>
          </a:xfrm>
        </p:spPr>
        <p:txBody>
          <a:bodyPr/>
          <a:lstStyle/>
          <a:p>
            <a:r>
              <a:rPr lang="en-US" dirty="0"/>
              <a:t>Highlights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01ACFAF-B707-478B-9F2B-693EBE702024}"/>
              </a:ext>
            </a:extLst>
          </p:cNvPr>
          <p:cNvSpPr/>
          <p:nvPr/>
        </p:nvSpPr>
        <p:spPr>
          <a:xfrm>
            <a:off x="538480" y="1310796"/>
            <a:ext cx="3012984" cy="886543"/>
          </a:xfrm>
          <a:prstGeom prst="rect">
            <a:avLst/>
          </a:prstGeom>
          <a:solidFill>
            <a:schemeClr val="accent1">
              <a:lumMod val="50000"/>
              <a:alpha val="9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45720" rIns="91440" bIns="45720" rtlCol="0" anchor="ctr"/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Early mover in large-scale green ammonia production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D900ADD-38C4-4E56-B485-916E31BD7670}"/>
              </a:ext>
            </a:extLst>
          </p:cNvPr>
          <p:cNvSpPr/>
          <p:nvPr/>
        </p:nvSpPr>
        <p:spPr>
          <a:xfrm>
            <a:off x="538480" y="2306552"/>
            <a:ext cx="3012984" cy="886543"/>
          </a:xfrm>
          <a:prstGeom prst="rect">
            <a:avLst/>
          </a:prstGeom>
          <a:solidFill>
            <a:schemeClr val="accent1">
              <a:lumMod val="50000"/>
              <a:alpha val="9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45720" rIns="91440" bIns="45720" rtlCol="0" anchor="ctr"/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Value chain to Rotterdam planned for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754E552-1307-49C6-95BD-05A68369105D}"/>
              </a:ext>
            </a:extLst>
          </p:cNvPr>
          <p:cNvSpPr/>
          <p:nvPr/>
        </p:nvSpPr>
        <p:spPr>
          <a:xfrm>
            <a:off x="538480" y="4298064"/>
            <a:ext cx="3012984" cy="886543"/>
          </a:xfrm>
          <a:prstGeom prst="rect">
            <a:avLst/>
          </a:prstGeom>
          <a:solidFill>
            <a:schemeClr val="accent1">
              <a:lumMod val="50000"/>
              <a:alpha val="9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Strategic partnership in place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3849BBF-805C-473C-A668-1DB5D1F1C17C}"/>
              </a:ext>
            </a:extLst>
          </p:cNvPr>
          <p:cNvSpPr/>
          <p:nvPr/>
        </p:nvSpPr>
        <p:spPr>
          <a:xfrm>
            <a:off x="538480" y="5293820"/>
            <a:ext cx="3012984" cy="886543"/>
          </a:xfrm>
          <a:prstGeom prst="rect">
            <a:avLst/>
          </a:prstGeom>
          <a:solidFill>
            <a:schemeClr val="accent1">
              <a:lumMod val="50000"/>
              <a:alpha val="9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Experienced and committed teams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DF7BD3A-4889-42E5-8D42-D2A5464F763F}"/>
              </a:ext>
            </a:extLst>
          </p:cNvPr>
          <p:cNvSpPr/>
          <p:nvPr/>
        </p:nvSpPr>
        <p:spPr>
          <a:xfrm>
            <a:off x="538480" y="3302308"/>
            <a:ext cx="3012984" cy="886543"/>
          </a:xfrm>
          <a:prstGeom prst="rect">
            <a:avLst/>
          </a:prstGeom>
          <a:solidFill>
            <a:schemeClr val="accent1">
              <a:lumMod val="50000"/>
              <a:alpha val="9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45720" rIns="91440" bIns="45720" rtlCol="0" anchor="ctr"/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Aiming for attractive economics</a:t>
            </a:r>
            <a:endParaRPr lang="en-GB" baseline="30000" dirty="0">
              <a:solidFill>
                <a:schemeClr val="bg1"/>
              </a:solidFill>
            </a:endParaRPr>
          </a:p>
        </p:txBody>
      </p:sp>
      <p:pic>
        <p:nvPicPr>
          <p:cNvPr id="9" name="Picture 1">
            <a:extLst>
              <a:ext uri="{FF2B5EF4-FFF2-40B4-BE49-F238E27FC236}">
                <a16:creationId xmlns:a16="http://schemas.microsoft.com/office/drawing/2014/main" id="{147D2FEA-4083-464F-A30C-48931FE68D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0069" y="99720"/>
            <a:ext cx="838610" cy="370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95723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innhold 4" descr="Et bilde som inneholder tekst, utendørs, vann, himmel&#10;&#10;Automatisk generert beskrivelse">
            <a:extLst>
              <a:ext uri="{FF2B5EF4-FFF2-40B4-BE49-F238E27FC236}">
                <a16:creationId xmlns:a16="http://schemas.microsoft.com/office/drawing/2014/main" id="{BE2BABD7-9EAC-4E95-BFA2-9218ABA234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35915841-7277-4FBE-9C2F-460F3ACF8E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3400" y="-368867"/>
            <a:ext cx="3069856" cy="2054852"/>
          </a:xfrm>
          <a:prstGeom prst="rect">
            <a:avLst/>
          </a:prstGeom>
        </p:spPr>
      </p:pic>
      <p:sp>
        <p:nvSpPr>
          <p:cNvPr id="8" name="Text Placeholder 25">
            <a:extLst>
              <a:ext uri="{FF2B5EF4-FFF2-40B4-BE49-F238E27FC236}">
                <a16:creationId xmlns:a16="http://schemas.microsoft.com/office/drawing/2014/main" id="{225D8AF0-E40E-4285-AAC5-4E7F64616C28}"/>
              </a:ext>
            </a:extLst>
          </p:cNvPr>
          <p:cNvSpPr txBox="1">
            <a:spLocks/>
          </p:cNvSpPr>
          <p:nvPr/>
        </p:nvSpPr>
        <p:spPr>
          <a:xfrm>
            <a:off x="6357514" y="5060359"/>
            <a:ext cx="1511470" cy="127343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“</a:t>
            </a: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0A13891B-EC5E-4894-A296-AB6B5BAB4CD4}"/>
              </a:ext>
            </a:extLst>
          </p:cNvPr>
          <p:cNvSpPr txBox="1"/>
          <p:nvPr/>
        </p:nvSpPr>
        <p:spPr>
          <a:xfrm>
            <a:off x="6869558" y="5517625"/>
            <a:ext cx="535407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spc="225">
                <a:solidFill>
                  <a:prstClr val="white"/>
                </a:solidFill>
                <a:latin typeface="Century Gothic"/>
              </a:rPr>
              <a:t>ACCELERATING THE TRANSITION TO </a:t>
            </a:r>
            <a:r>
              <a:rPr lang="en-US" sz="2000" b="1" spc="225">
                <a:solidFill>
                  <a:prstClr val="white"/>
                </a:solidFill>
                <a:latin typeface="Century Gothic"/>
              </a:rPr>
              <a:t>CARBON NEUTRALITY THROUGH PIONEERING PROJECTS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2CA6689-BBD4-436C-BA7C-AB2B2D0E27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38912" y="5431097"/>
            <a:ext cx="73152" cy="11887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3" name="Title 50">
            <a:extLst>
              <a:ext uri="{FF2B5EF4-FFF2-40B4-BE49-F238E27FC236}">
                <a16:creationId xmlns:a16="http://schemas.microsoft.com/office/drawing/2014/main" id="{400C10B5-2966-4D5E-92EE-3FED2225DC59}"/>
              </a:ext>
            </a:extLst>
          </p:cNvPr>
          <p:cNvSpPr txBox="1">
            <a:spLocks/>
          </p:cNvSpPr>
          <p:nvPr/>
        </p:nvSpPr>
        <p:spPr>
          <a:xfrm>
            <a:off x="694871" y="5697075"/>
            <a:ext cx="4907643" cy="5909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3600" b="1" kern="1200" spc="-6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chemeClr val="bg1"/>
                </a:solidFill>
              </a:rPr>
              <a:t>THANK YOU</a:t>
            </a:r>
          </a:p>
        </p:txBody>
      </p:sp>
      <p:pic>
        <p:nvPicPr>
          <p:cNvPr id="10" name="Picture 1">
            <a:extLst>
              <a:ext uri="{FF2B5EF4-FFF2-40B4-BE49-F238E27FC236}">
                <a16:creationId xmlns:a16="http://schemas.microsoft.com/office/drawing/2014/main" id="{E0FD33E1-916D-4AD5-AAFB-A9F6F90357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7985" y="324712"/>
            <a:ext cx="1689520" cy="746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938144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Horisont Energi">
  <a:themeElements>
    <a:clrScheme name="MSFT_01">
      <a:dk1>
        <a:sysClr val="windowText" lastClr="000000"/>
      </a:dk1>
      <a:lt1>
        <a:sysClr val="window" lastClr="FFFFFF"/>
      </a:lt1>
      <a:dk2>
        <a:srgbClr val="3F3F3F"/>
      </a:dk2>
      <a:lt2>
        <a:srgbClr val="FFFFFF"/>
      </a:lt2>
      <a:accent1>
        <a:srgbClr val="01C6FD"/>
      </a:accent1>
      <a:accent2>
        <a:srgbClr val="067F9C"/>
      </a:accent2>
      <a:accent3>
        <a:srgbClr val="014E52"/>
      </a:accent3>
      <a:accent4>
        <a:srgbClr val="ED7D31"/>
      </a:accent4>
      <a:accent5>
        <a:srgbClr val="79AE02"/>
      </a:accent5>
      <a:accent6>
        <a:srgbClr val="0070C0"/>
      </a:accent6>
      <a:hlink>
        <a:srgbClr val="01C6FD"/>
      </a:hlink>
      <a:folHlink>
        <a:srgbClr val="954F72"/>
      </a:folHlink>
    </a:clrScheme>
    <a:fontScheme name="MSFT_01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>
          <a:noFill/>
        </a:ln>
      </a:spPr>
      <a:bodyPr rtlCol="0" anchor="ctr"/>
      <a:lstStyle>
        <a:defPPr algn="ctr">
          <a:defRPr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Horisont Energi" id="{58B3E460-B063-4A01-A030-518E05FD8BC9}" vid="{D8C5DECD-354A-4DF6-AFDE-2E90FE96CB3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235bf230-132e-4485-994d-4f98018bb7fd">
      <UserInfo>
        <DisplayName>Bjørgulf Haukelidsæter Eidesen</DisplayName>
        <AccountId>14</AccountId>
        <AccountType/>
      </UserInfo>
      <UserInfo>
        <DisplayName>Eivind Torheim</DisplayName>
        <AccountId>22</AccountId>
        <AccountType/>
      </UserInfo>
    </SharedWithUsers>
    <Comments xmlns="c65302aa-fe73-47a3-8a50-1717a461a0d3" xsi:nil="true"/>
    <Typeofdocument xmlns="c65302aa-fe73-47a3-8a50-1717a461a0d3" xsi:nil="true"/>
    <SenttoEuronext xmlns="c65302aa-fe73-47a3-8a50-1717a461a0d3" xsi:nil="true"/>
    <Docowner xmlns="c65302aa-fe73-47a3-8a50-1717a461a0d3">
      <UserInfo>
        <DisplayName/>
        <AccountId xsi:nil="true"/>
        <AccountType/>
      </UserInfo>
    </Docowner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080C9E7CA3CE5469379911E28341AE1" ma:contentTypeVersion="10" ma:contentTypeDescription="Create a new document." ma:contentTypeScope="" ma:versionID="3977a179d076ef8f70fe9b2de49d33e8">
  <xsd:schema xmlns:xsd="http://www.w3.org/2001/XMLSchema" xmlns:xs="http://www.w3.org/2001/XMLSchema" xmlns:p="http://schemas.microsoft.com/office/2006/metadata/properties" xmlns:ns2="c65302aa-fe73-47a3-8a50-1717a461a0d3" xmlns:ns3="235bf230-132e-4485-994d-4f98018bb7fd" targetNamespace="http://schemas.microsoft.com/office/2006/metadata/properties" ma:root="true" ma:fieldsID="3eaf27051f3ce948c2e4bbbd24c7cb05" ns2:_="" ns3:_="">
    <xsd:import namespace="c65302aa-fe73-47a3-8a50-1717a461a0d3"/>
    <xsd:import namespace="235bf230-132e-4485-994d-4f98018bb7fd"/>
    <xsd:element name="properties">
      <xsd:complexType>
        <xsd:sequence>
          <xsd:element name="documentManagement">
            <xsd:complexType>
              <xsd:all>
                <xsd:element ref="ns2:SenttoEuronext" minOccurs="0"/>
                <xsd:element ref="ns2:Docowner" minOccurs="0"/>
                <xsd:element ref="ns2:Typeofdocument" minOccurs="0"/>
                <xsd:element ref="ns2:Comments" minOccurs="0"/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65302aa-fe73-47a3-8a50-1717a461a0d3" elementFormDefault="qualified">
    <xsd:import namespace="http://schemas.microsoft.com/office/2006/documentManagement/types"/>
    <xsd:import namespace="http://schemas.microsoft.com/office/infopath/2007/PartnerControls"/>
    <xsd:element name="SenttoEuronext" ma:index="8" nillable="true" ma:displayName="Sent to Euronext" ma:format="DateTime" ma:internalName="SenttoEuronext">
      <xsd:simpleType>
        <xsd:restriction base="dms:DateTime"/>
      </xsd:simpleType>
    </xsd:element>
    <xsd:element name="Docowner" ma:index="9" nillable="true" ma:displayName="Doc owner" ma:description="Person who has sent or is responsible" ma:format="Dropdown" ma:list="UserInfo" ma:SharePointGroup="0" ma:internalName="Doc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Typeofdocument" ma:index="10" nillable="true" ma:displayName="Type of document" ma:format="Dropdown" ma:internalName="Typeofdocument">
      <xsd:simpleType>
        <xsd:union memberTypes="dms:Text">
          <xsd:simpleType>
            <xsd:restriction base="dms:Choice">
              <xsd:enumeration value="Market notice"/>
              <xsd:enumeration value="Insider info and notice"/>
              <xsd:enumeration value="Company info"/>
            </xsd:restriction>
          </xsd:simpleType>
        </xsd:union>
      </xsd:simpleType>
    </xsd:element>
    <xsd:element name="Comments" ma:index="11" nillable="true" ma:displayName="Comments" ma:description="relevant info about doc" ma:format="Dropdown" ma:internalName="Comments">
      <xsd:simpleType>
        <xsd:restriction base="dms:Note">
          <xsd:maxLength value="255"/>
        </xsd:restriction>
      </xsd:simpleType>
    </xsd:element>
    <xsd:element name="MediaServiceMetadata" ma:index="12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5bf230-132e-4485-994d-4f98018bb7fd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14EC7B4-4942-422D-8112-5545E95B345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00DB110-0BFC-4732-B1CE-F09AF4C7C349}">
  <ds:schemaRefs>
    <ds:schemaRef ds:uri="http://schemas.microsoft.com/office/2006/documentManagement/types"/>
    <ds:schemaRef ds:uri="http://purl.org/dc/terms/"/>
    <ds:schemaRef ds:uri="http://schemas.microsoft.com/office/infopath/2007/PartnerControls"/>
    <ds:schemaRef ds:uri="235bf230-132e-4485-994d-4f98018bb7fd"/>
    <ds:schemaRef ds:uri="http://purl.org/dc/dcmitype/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c65302aa-fe73-47a3-8a50-1717a461a0d3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D3ECEA13-91FC-4497-82D5-086486C79CB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65302aa-fe73-47a3-8a50-1717a461a0d3"/>
    <ds:schemaRef ds:uri="235bf230-132e-4485-994d-4f98018bb7f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Horisont Energi</Template>
  <TotalTime>7155</TotalTime>
  <Words>434</Words>
  <Application>Microsoft Office PowerPoint</Application>
  <PresentationFormat>Widescreen</PresentationFormat>
  <Paragraphs>87</Paragraphs>
  <Slides>9</Slides>
  <Notes>2</Notes>
  <HiddenSlides>0</HiddenSlides>
  <MMClips>0</MMClips>
  <ScaleCrop>false</ScaleCrop>
  <HeadingPairs>
    <vt:vector size="8" baseType="variant">
      <vt:variant>
        <vt:lpstr>Brukte skrifter</vt:lpstr>
      </vt:variant>
      <vt:variant>
        <vt:i4>5</vt:i4>
      </vt:variant>
      <vt:variant>
        <vt:lpstr>Tema</vt:lpstr>
      </vt:variant>
      <vt:variant>
        <vt:i4>1</vt:i4>
      </vt:variant>
      <vt:variant>
        <vt:lpstr>Innebygde OLE-servere</vt:lpstr>
      </vt:variant>
      <vt:variant>
        <vt:i4>1</vt:i4>
      </vt:variant>
      <vt:variant>
        <vt:lpstr>Lysbildetitler</vt:lpstr>
      </vt:variant>
      <vt:variant>
        <vt:i4>9</vt:i4>
      </vt:variant>
    </vt:vector>
  </HeadingPairs>
  <TitlesOfParts>
    <vt:vector size="16" baseType="lpstr">
      <vt:lpstr>Arial</vt:lpstr>
      <vt:lpstr>Calibri</vt:lpstr>
      <vt:lpstr>Cambria</vt:lpstr>
      <vt:lpstr>Century Gothic</vt:lpstr>
      <vt:lpstr>Wingdings</vt:lpstr>
      <vt:lpstr>Horisont Energi</vt:lpstr>
      <vt:lpstr>think-cell Slide</vt:lpstr>
      <vt:lpstr>Green Ammonia Project Finnmark</vt:lpstr>
      <vt:lpstr>Key project ambitions</vt:lpstr>
      <vt:lpstr>Why clean ammonia?</vt:lpstr>
      <vt:lpstr>Green Ammonia project in Finnmark Medium scale clean hydrogen and ammonia</vt:lpstr>
      <vt:lpstr>Green Ammonia project</vt:lpstr>
      <vt:lpstr>Site selection criteria</vt:lpstr>
      <vt:lpstr>Timeline</vt:lpstr>
      <vt:lpstr>Highlights</vt:lpstr>
      <vt:lpstr>PowerPoint-presentasjon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Carl Oskar Thoen</dc:creator>
  <cp:lastModifiedBy>Trond Haukanes</cp:lastModifiedBy>
  <cp:revision>5</cp:revision>
  <cp:lastPrinted>2021-10-17T17:12:27Z</cp:lastPrinted>
  <dcterms:created xsi:type="dcterms:W3CDTF">2020-10-16T18:16:27Z</dcterms:created>
  <dcterms:modified xsi:type="dcterms:W3CDTF">2021-12-07T11:46:20Z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0x0101006080C9E7CA3CE5469379911E28341AE1</vt:lpwstr>
  </property>
  <property fmtid="{D5CDD505-2E9C-101B-9397-08002B2CF9AE}" pid="3" name="Type doc">
    <vt:lpwstr/>
  </property>
  <property fmtid="{D5CDD505-2E9C-101B-9397-08002B2CF9AE}" pid="4" name="_dlc_DocIdItemGuid">
    <vt:lpwstr>9cc1b1d7-04ae-4ee5-8dc0-71c219bd52e8</vt:lpwstr>
  </property>
  <property fmtid="{D5CDD505-2E9C-101B-9397-08002B2CF9AE}" pid="5" name="Prosjekt">
    <vt:lpwstr/>
  </property>
</Properties>
</file>