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  <p:sldId id="262" r:id="rId11"/>
    <p:sldId id="266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DAF707-EE2A-43BB-9C0D-182E0B023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00637B1-57AC-49F2-919D-BA6CE6FCC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DD1F2D-7754-4DB9-9883-010FE521A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801F-1E28-41F3-8DE4-DA10F9FAB067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E2C41D2-3C2A-41FF-B8A4-71DC754B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931D288-97C9-4057-A19F-F60E3BD1C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A87F-91DB-4D29-9941-3D05D29587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173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6356C1-D70F-452B-AE8D-BB19FFC42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BF5A21F-AC0A-4EDD-B6C0-5126F42E5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75AB7C2-1F63-4F2F-9C97-CADDAD830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801F-1E28-41F3-8DE4-DA10F9FAB067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E72D003-CEF5-449E-9987-78936784F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DB340F-8DE2-4352-A4C4-87A28482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A87F-91DB-4D29-9941-3D05D29587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581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8813233-D392-405D-A238-A6C777B85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F202F07-FCE7-4340-9DC5-0712D1FEE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69A0262-4A20-43FF-849B-70262FA3A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801F-1E28-41F3-8DE4-DA10F9FAB067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090ABCE-B0F7-4DC8-ACB6-B317F83C3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6E3724B-9F75-4DC3-B4D7-DF94245F1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A87F-91DB-4D29-9941-3D05D29587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097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3807E3-B717-4328-8877-B50D1085A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99C8D9-329E-4891-8F7B-FEC515295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040DEB1-7475-43C2-B125-F52784963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801F-1E28-41F3-8DE4-DA10F9FAB067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23E50B-1DA9-4F35-A34F-CD7E5BEDA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8E7EECB-7827-44E2-B365-DFE43E05C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A87F-91DB-4D29-9941-3D05D29587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75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A392A8-6374-4566-89BD-104D9812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E679745-D3F5-4762-AD25-DE04DF4CC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5B1E39F-F79C-42C1-95D9-9C1A4576A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801F-1E28-41F3-8DE4-DA10F9FAB067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7B037F-52B5-4A4D-89B8-FFFB8D8C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5CCC8EE-1BDD-437C-818B-E0F81DCA5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A87F-91DB-4D29-9941-3D05D29587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117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DFE505-9A96-48D7-BEAE-C03AE8BD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C9AF858-9016-47C8-BA80-275A11F76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E80F8A6-735A-4D87-B262-FD35E8F464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9518546-C5E8-4CE7-BC20-4821029D6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801F-1E28-41F3-8DE4-DA10F9FAB067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74D328D-2161-4BEC-80BF-A415E94A5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9965741-EDBB-4775-B830-75BE00328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A87F-91DB-4D29-9941-3D05D29587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674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63E372-A569-492A-96A2-E6E7854AF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F8AB522-B04E-41A5-861B-A656BBED7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C6192DF-7D8F-4A59-B133-773357D60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68892F0-7649-4EC2-94A0-E872B36822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5814CA0-695B-49D9-9898-A938D7816D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F6B8209-26EE-4E34-91F3-831CE378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801F-1E28-41F3-8DE4-DA10F9FAB067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808D9C5-2EEF-47A2-99D1-B20F70438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06DA3C0-3A99-49FE-8C1B-B3851351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A87F-91DB-4D29-9941-3D05D29587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919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EC01AF-D215-4833-BF71-BA9BA224B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50273EB-4763-4803-8504-02DB85329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801F-1E28-41F3-8DE4-DA10F9FAB067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3D1A99F-6884-42A3-96E7-B3526F9FD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C80A0CF-76B6-42B8-8F42-8235418A6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A87F-91DB-4D29-9941-3D05D29587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464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D43F66F-FFCA-4BC2-BADD-D9C904ACB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801F-1E28-41F3-8DE4-DA10F9FAB067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AE8EF10-E6F0-439D-80E2-156182172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18E1746-EAB6-4253-B113-87D3FBED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A87F-91DB-4D29-9941-3D05D29587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012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7E2A2D-1CD3-422B-B48D-BC8AE9C40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A35E873-E6A4-448E-8532-C87D8B269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BCBD25E-6F73-44C8-BA61-72AADD2E0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AAEF06-5257-40E8-A8EB-3999599AA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801F-1E28-41F3-8DE4-DA10F9FAB067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EBA6C75-584A-459A-9F9D-B32B37F0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5100B7B-5373-4787-852B-1AD7E484A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A87F-91DB-4D29-9941-3D05D29587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276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C6205A-AF77-43C9-8E7C-160D419B5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23610FD-D99C-4B9B-996E-E2784E251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8CA79D4-4DB7-4090-9ADE-F9B93AA74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C5BAECE-CD20-405C-8DBB-2D1FEAC2F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801F-1E28-41F3-8DE4-DA10F9FAB067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67E4C2-1E82-4252-9C1C-298AF6CF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956E43B-DF05-4727-B556-75C5AFBCA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A87F-91DB-4D29-9941-3D05D29587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543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C97806D-8E27-41A6-BEEB-9A86D2989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FD7794B-EB9D-4F81-AD95-CB4BE1B0C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266CC12-8CDD-4435-AE24-E37A11C740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D801F-1E28-41F3-8DE4-DA10F9FAB067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48A54C1-058D-4468-8003-B74856A847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302D127-38B8-4824-92EA-5B5DE7376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5A87F-91DB-4D29-9941-3D05D29587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146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E7BB22-C34B-48C4-8061-E9C65FA1E2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Prekvalifisering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C1A86B3-A252-48AC-BC5D-2D920591C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13554"/>
            <a:ext cx="9144000" cy="1044245"/>
          </a:xfrm>
        </p:spPr>
        <p:txBody>
          <a:bodyPr/>
          <a:lstStyle/>
          <a:p>
            <a:r>
              <a:rPr lang="nb-NO" dirty="0"/>
              <a:t>Hva, hvordan og hvorfor</a:t>
            </a:r>
          </a:p>
        </p:txBody>
      </p:sp>
    </p:spTree>
    <p:extLst>
      <p:ext uri="{BB962C8B-B14F-4D97-AF65-F5344CB8AC3E}">
        <p14:creationId xmlns:p14="http://schemas.microsoft.com/office/powerpoint/2010/main" val="4150102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6D5085-38F4-4B8E-B57B-AE6174EB6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Neste fase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054A8DB-3F1F-409E-A28C-966025C61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September 2021: Søknadsportal til sykepleiestudiet hos UiT i Kirkenes åpner 1. september. 15. september er frist for oppmelding til eksamen for kandidater på norsk- og matematikkursene</a:t>
            </a:r>
          </a:p>
          <a:p>
            <a:endParaRPr lang="nb-NO" dirty="0"/>
          </a:p>
          <a:p>
            <a:r>
              <a:rPr lang="nb-NO" dirty="0"/>
              <a:t>Oktober 2021: 16. oktober er søknadsfrist for opptak til sykepleiestudiet ved UiT Kirkenes</a:t>
            </a:r>
          </a:p>
          <a:p>
            <a:endParaRPr lang="nb-NO" dirty="0"/>
          </a:p>
          <a:p>
            <a:r>
              <a:rPr lang="nb-NO" dirty="0"/>
              <a:t>Desember 2021: Eksamen for kandidater i norsk og matematikk. Refusjon (hel eller delvis) av eksamensavgift for kandidater fra Øst-Finnmark som kan dokumentere både bestått eksamen og søknad til sykepleiestudiet?</a:t>
            </a:r>
          </a:p>
        </p:txBody>
      </p:sp>
    </p:spTree>
    <p:extLst>
      <p:ext uri="{BB962C8B-B14F-4D97-AF65-F5344CB8AC3E}">
        <p14:creationId xmlns:p14="http://schemas.microsoft.com/office/powerpoint/2010/main" val="2754864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19BC59-4A22-49BE-90A2-F69F5093A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 2022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60A684-BFDA-41F0-A6E9-F6EBDD9EF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Januar: Evaluere tiltaket prekvalifisering. Starte med å utarbeide «oppskrift» på prekvalifisering som kontinuerlig arbeid heller ennå ty til skippertak. Diskutere muligheter for samarbeid med flere studieretninger og større områder, etter ønske fra Statsforvalteren</a:t>
            </a:r>
          </a:p>
          <a:p>
            <a:endParaRPr lang="nb-NO" dirty="0"/>
          </a:p>
          <a:p>
            <a:r>
              <a:rPr lang="nb-NO" dirty="0"/>
              <a:t>Mars: Rapportere til Statsforvalteren på tilskudd </a:t>
            </a:r>
          </a:p>
        </p:txBody>
      </p:sp>
    </p:spTree>
    <p:extLst>
      <p:ext uri="{BB962C8B-B14F-4D97-AF65-F5344CB8AC3E}">
        <p14:creationId xmlns:p14="http://schemas.microsoft.com/office/powerpoint/2010/main" val="2095622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A7AE89-FE68-4104-9FB0-19184AD0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Bakgrunn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1B3219-CB63-4138-988B-8F9DA8839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Mangel på helsepersonell, særlig sykepleiere</a:t>
            </a:r>
          </a:p>
          <a:p>
            <a:r>
              <a:rPr lang="nb-NO" dirty="0"/>
              <a:t>Oppstart på sykepleieutdanning januar/februar 2022 ved UiT campus Kirkenes</a:t>
            </a:r>
          </a:p>
          <a:p>
            <a:r>
              <a:rPr lang="nb-NO" dirty="0"/>
              <a:t>Stor interesse blant lokale fastboende for å søke sykepleiestudiet</a:t>
            </a:r>
          </a:p>
          <a:p>
            <a:r>
              <a:rPr lang="nb-NO" dirty="0"/>
              <a:t>Ved tidligere opptak har mange søkere blitt avvist pga. for dårlige karakterer</a:t>
            </a:r>
          </a:p>
        </p:txBody>
      </p:sp>
    </p:spTree>
    <p:extLst>
      <p:ext uri="{BB962C8B-B14F-4D97-AF65-F5344CB8AC3E}">
        <p14:creationId xmlns:p14="http://schemas.microsoft.com/office/powerpoint/2010/main" val="85496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F03752-A05E-498D-8245-61386BCDB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Karakterer og krav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74F8737-9691-4C9C-8A63-F8F2597DB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Generell studiekompetanse eller tilsvarende realkompetanse</a:t>
            </a:r>
          </a:p>
          <a:p>
            <a:r>
              <a:rPr lang="nb-NO" dirty="0"/>
              <a:t>Ufravikelige, nasjonale tilleggskrav: Gjennomsnittskarakter 3 i både norsk og matematikk</a:t>
            </a:r>
          </a:p>
          <a:p>
            <a:r>
              <a:rPr lang="nb-NO" dirty="0"/>
              <a:t>Ved UiT i Kirkenes er det ellers ingen poenggrense, men ved venteliste blant kvalifiserte søkere vil de med best karakterer samlet sett stille sterkest</a:t>
            </a:r>
          </a:p>
          <a:p>
            <a:pPr lvl="1"/>
            <a:r>
              <a:rPr lang="nb-NO" dirty="0"/>
              <a:t>Dette med mindre andre forhold ikke inntreffer, f.eks. innsøking på særskilte grunnlag</a:t>
            </a:r>
          </a:p>
        </p:txBody>
      </p:sp>
    </p:spTree>
    <p:extLst>
      <p:ext uri="{BB962C8B-B14F-4D97-AF65-F5344CB8AC3E}">
        <p14:creationId xmlns:p14="http://schemas.microsoft.com/office/powerpoint/2010/main" val="278878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718AB2-AEC9-457D-9A04-75985744F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Prekvalifisering – hva er det?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57DF344-D0A5-4389-8D74-835CCAF84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Formell forhåndskvalifisering til studiet gjennom enten å ta opp fag eller å ta fag for første gang</a:t>
            </a:r>
          </a:p>
          <a:p>
            <a:r>
              <a:rPr lang="nb-NO" dirty="0"/>
              <a:t>Bør ikke forveksles med forkurs, som i større grad er forberedende kurs til et studium</a:t>
            </a:r>
          </a:p>
        </p:txBody>
      </p:sp>
    </p:spTree>
    <p:extLst>
      <p:ext uri="{BB962C8B-B14F-4D97-AF65-F5344CB8AC3E}">
        <p14:creationId xmlns:p14="http://schemas.microsoft.com/office/powerpoint/2010/main" val="2146942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5EDE3D-442F-4110-942D-5B3ED6647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Slik gikk vi frem i 2021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214069E-FADC-439A-88C1-A0A43CDFA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Februar 2021: Initiativ fra Øst-Finnmarkrådet om å kjøpe matematikkurs fra Nettskolen Finnmark. Henvendelse til Sør-Varanger kommune (SVK) om å stå som søker på midler hos Statsforvalteren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Mars 2021: Avklaring om at SVK søker på midler hos Statsforvalteren. Undersøkelse i kommunene om hvilke fag det er behov for. Søknad om midler sendes til Statsforvalteren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7713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30F408-133B-4604-ACCE-BE454CC2D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Slik gikk vi frem i 2021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88B069F-08E5-4CB3-BB9F-673F03E7C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April 2021: Tilbudskonkurranse for kurstilbydere av prekvalifiseringskurs i både matematikk og norsk</a:t>
            </a:r>
          </a:p>
          <a:p>
            <a:r>
              <a:rPr lang="nb-NO" dirty="0"/>
              <a:t>Mai 2021: Kontrakt mellom SVK og Nettskolen Finnmark om kjøp av kurs i matematikk og norsk. Nettskolen starter arbeidet med forberedelse av kursene. Påmelding for kursene åpner.</a:t>
            </a:r>
          </a:p>
          <a:p>
            <a:r>
              <a:rPr lang="nb-NO" dirty="0"/>
              <a:t>August: Inntak av kandidater stenger, med 24 påmeldte til norskkurs og 36 til matematikk. Kursene starter opp, med 18 kandidater oppmøtt til undervisning i norsk, og 28 i matematikk. Tilsagnsbrev til SVK om støtte fra Statsforvalteren til prekvalifisering</a:t>
            </a:r>
          </a:p>
        </p:txBody>
      </p:sp>
    </p:spTree>
    <p:extLst>
      <p:ext uri="{BB962C8B-B14F-4D97-AF65-F5344CB8AC3E}">
        <p14:creationId xmlns:p14="http://schemas.microsoft.com/office/powerpoint/2010/main" val="3668836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ED5F90-1A47-474B-B988-D6D1F5A09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Fordeling søkere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D03A8D7E-2310-4CE3-9EEA-E30F8FE14D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049767"/>
              </p:ext>
            </p:extLst>
          </p:nvPr>
        </p:nvGraphicFramePr>
        <p:xfrm>
          <a:off x="965607" y="1470354"/>
          <a:ext cx="4059936" cy="4637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1699">
                  <a:extLst>
                    <a:ext uri="{9D8B030D-6E8A-4147-A177-3AD203B41FA5}">
                      <a16:colId xmlns:a16="http://schemas.microsoft.com/office/drawing/2014/main" val="614564614"/>
                    </a:ext>
                  </a:extLst>
                </a:gridCol>
                <a:gridCol w="1028237">
                  <a:extLst>
                    <a:ext uri="{9D8B030D-6E8A-4147-A177-3AD203B41FA5}">
                      <a16:colId xmlns:a16="http://schemas.microsoft.com/office/drawing/2014/main" val="863194235"/>
                    </a:ext>
                  </a:extLst>
                </a:gridCol>
              </a:tblGrid>
              <a:tr h="421622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1" u="none" strike="noStrike" dirty="0">
                          <a:effectLst/>
                        </a:rPr>
                        <a:t>Sør-Varanger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 dirty="0">
                          <a:effectLst/>
                        </a:rPr>
                        <a:t>20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45040586"/>
                  </a:ext>
                </a:extLst>
              </a:tr>
              <a:tr h="421622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1" u="none" strike="noStrike">
                          <a:effectLst/>
                        </a:rPr>
                        <a:t>Vadsø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 dirty="0">
                          <a:effectLst/>
                        </a:rPr>
                        <a:t>3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05781372"/>
                  </a:ext>
                </a:extLst>
              </a:tr>
              <a:tr h="421622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1" u="none" strike="noStrike">
                          <a:effectLst/>
                        </a:rPr>
                        <a:t>Vardø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 dirty="0">
                          <a:effectLst/>
                        </a:rPr>
                        <a:t>5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65354179"/>
                  </a:ext>
                </a:extLst>
              </a:tr>
              <a:tr h="421622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1" u="none" strike="noStrike">
                          <a:effectLst/>
                        </a:rPr>
                        <a:t>Nesseby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>
                          <a:effectLst/>
                        </a:rPr>
                        <a:t>0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25220019"/>
                  </a:ext>
                </a:extLst>
              </a:tr>
              <a:tr h="421622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1" u="none" strike="noStrike" dirty="0">
                          <a:effectLst/>
                        </a:rPr>
                        <a:t>Tana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 dirty="0">
                          <a:effectLst/>
                        </a:rPr>
                        <a:t>3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53695254"/>
                  </a:ext>
                </a:extLst>
              </a:tr>
              <a:tr h="421622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1" u="none" strike="noStrike">
                          <a:effectLst/>
                        </a:rPr>
                        <a:t>Gamvik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>
                          <a:effectLst/>
                        </a:rPr>
                        <a:t>3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99421051"/>
                  </a:ext>
                </a:extLst>
              </a:tr>
              <a:tr h="421622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1" u="none" strike="noStrike">
                          <a:effectLst/>
                        </a:rPr>
                        <a:t>Lebesby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>
                          <a:effectLst/>
                        </a:rPr>
                        <a:t>0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01494336"/>
                  </a:ext>
                </a:extLst>
              </a:tr>
              <a:tr h="421622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1" u="none" strike="noStrike">
                          <a:effectLst/>
                        </a:rPr>
                        <a:t>Berlevåg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>
                          <a:effectLst/>
                        </a:rPr>
                        <a:t>0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1167375"/>
                  </a:ext>
                </a:extLst>
              </a:tr>
              <a:tr h="421622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1" u="none" strike="noStrike">
                          <a:effectLst/>
                        </a:rPr>
                        <a:t>Båtsfjord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>
                          <a:effectLst/>
                        </a:rPr>
                        <a:t>1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98945193"/>
                  </a:ext>
                </a:extLst>
              </a:tr>
              <a:tr h="421622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1" u="none" strike="noStrike">
                          <a:effectLst/>
                        </a:rPr>
                        <a:t>Andre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>
                          <a:effectLst/>
                        </a:rPr>
                        <a:t>4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08092024"/>
                  </a:ext>
                </a:extLst>
              </a:tr>
              <a:tr h="421622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1" u="none" strike="noStrike" dirty="0">
                          <a:effectLst/>
                        </a:rPr>
                        <a:t>SUM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 dirty="0">
                          <a:effectLst/>
                        </a:rPr>
                        <a:t>39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19468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915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5F3019-0B5D-4DE5-8FC3-CF7840E71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Kursopplegget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670BF8-3720-45E2-895D-159214A9D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30 studieplasser på hvert av kursene i norsk og matematikk</a:t>
            </a:r>
          </a:p>
          <a:p>
            <a:r>
              <a:rPr lang="nb-NO" dirty="0"/>
              <a:t>Digital undervisning på Teams 3 timer i uken for hvert av kursene</a:t>
            </a:r>
          </a:p>
          <a:p>
            <a:pPr lvl="1"/>
            <a:r>
              <a:rPr lang="nb-NO" dirty="0"/>
              <a:t>Undervisning både i sanntid og i opptak</a:t>
            </a:r>
          </a:p>
          <a:p>
            <a:pPr lvl="1"/>
            <a:r>
              <a:rPr lang="nb-NO" dirty="0"/>
              <a:t>Digitale ressurser – ingen fysiske bøker påkrevd</a:t>
            </a:r>
          </a:p>
          <a:p>
            <a:r>
              <a:rPr lang="nb-NO" dirty="0"/>
              <a:t>Individuell oppfølging av lærer i tillegg til den faste undervisningen</a:t>
            </a:r>
          </a:p>
          <a:p>
            <a:r>
              <a:rPr lang="nb-NO" dirty="0"/>
              <a:t>Elevene må selv melde seg opp til eksamen og betale eksamensavgift</a:t>
            </a:r>
          </a:p>
        </p:txBody>
      </p:sp>
    </p:spTree>
    <p:extLst>
      <p:ext uri="{BB962C8B-B14F-4D97-AF65-F5344CB8AC3E}">
        <p14:creationId xmlns:p14="http://schemas.microsoft.com/office/powerpoint/2010/main" val="2956025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AA3533-976B-4C23-8970-27F3E1A93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Eksamensavgift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F74855E-2C0F-47EB-B699-5FE9A2078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Koster 1150,- per eksamen dersom man tidligere ikke har avlagt eksamen i faget</a:t>
            </a:r>
          </a:p>
          <a:p>
            <a:r>
              <a:rPr lang="nb-NO" dirty="0"/>
              <a:t>Koster 2302,- per eksamen dersom man har tatt faget før</a:t>
            </a:r>
          </a:p>
          <a:p>
            <a:r>
              <a:rPr lang="nb-NO" dirty="0"/>
              <a:t>Antall eksamener norsk: 3 (bokmål skriftlig, sidemål skriftlig, muntlig)</a:t>
            </a:r>
          </a:p>
          <a:p>
            <a:r>
              <a:rPr lang="nb-NO" dirty="0"/>
              <a:t>Antall eksamener matematikk: 2 (skriftlig og muntlig)</a:t>
            </a:r>
          </a:p>
          <a:p>
            <a:r>
              <a:rPr lang="nb-NO" dirty="0"/>
              <a:t>Maksimal kostnad for en som tar opp begge fag, med alle eksamener: 11 510,-</a:t>
            </a:r>
          </a:p>
          <a:p>
            <a:r>
              <a:rPr lang="nb-NO" dirty="0">
                <a:solidFill>
                  <a:srgbClr val="FF0000"/>
                </a:solidFill>
              </a:rPr>
              <a:t>Skal elevene kunne søke refusjon av eksamensavgift?</a:t>
            </a:r>
          </a:p>
        </p:txBody>
      </p:sp>
    </p:spTree>
    <p:extLst>
      <p:ext uri="{BB962C8B-B14F-4D97-AF65-F5344CB8AC3E}">
        <p14:creationId xmlns:p14="http://schemas.microsoft.com/office/powerpoint/2010/main" val="1064248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6728</TotalTime>
  <Words>592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Prekvalifisering</vt:lpstr>
      <vt:lpstr>Bakgrunn</vt:lpstr>
      <vt:lpstr>Karakterer og krav</vt:lpstr>
      <vt:lpstr>Prekvalifisering – hva er det?</vt:lpstr>
      <vt:lpstr>Slik gikk vi frem i 2021</vt:lpstr>
      <vt:lpstr>Slik gikk vi frem i 2021</vt:lpstr>
      <vt:lpstr>Fordeling søkere</vt:lpstr>
      <vt:lpstr>Kursopplegget</vt:lpstr>
      <vt:lpstr>Eksamensavgift</vt:lpstr>
      <vt:lpstr>Neste fase</vt:lpstr>
      <vt:lpstr>I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Prekvalifisering</dc:title>
  <dc:creator>Hilja Pedersen</dc:creator>
  <cp:lastModifiedBy>Hilja Pedersen</cp:lastModifiedBy>
  <cp:revision>18</cp:revision>
  <dcterms:created xsi:type="dcterms:W3CDTF">2021-09-02T08:54:23Z</dcterms:created>
  <dcterms:modified xsi:type="dcterms:W3CDTF">2021-09-07T12:00:22Z</dcterms:modified>
</cp:coreProperties>
</file>