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4"/>
    <p:sldMasterId id="2147483691" r:id="rId5"/>
  </p:sldMasterIdLst>
  <p:notesMasterIdLst>
    <p:notesMasterId r:id="rId29"/>
  </p:notesMasterIdLst>
  <p:handoutMasterIdLst>
    <p:handoutMasterId r:id="rId30"/>
  </p:handoutMasterIdLst>
  <p:sldIdLst>
    <p:sldId id="256" r:id="rId6"/>
    <p:sldId id="283" r:id="rId7"/>
    <p:sldId id="271" r:id="rId8"/>
    <p:sldId id="286" r:id="rId9"/>
    <p:sldId id="260" r:id="rId10"/>
    <p:sldId id="259" r:id="rId11"/>
    <p:sldId id="287" r:id="rId12"/>
    <p:sldId id="257" r:id="rId13"/>
    <p:sldId id="278" r:id="rId14"/>
    <p:sldId id="261" r:id="rId15"/>
    <p:sldId id="262" r:id="rId16"/>
    <p:sldId id="263" r:id="rId17"/>
    <p:sldId id="277" r:id="rId18"/>
    <p:sldId id="300" r:id="rId19"/>
    <p:sldId id="289" r:id="rId20"/>
    <p:sldId id="301" r:id="rId21"/>
    <p:sldId id="298" r:id="rId22"/>
    <p:sldId id="299" r:id="rId23"/>
    <p:sldId id="302" r:id="rId24"/>
    <p:sldId id="292" r:id="rId25"/>
    <p:sldId id="291" r:id="rId26"/>
    <p:sldId id="295" r:id="rId27"/>
    <p:sldId id="293" r:id="rId28"/>
  </p:sldIdLst>
  <p:sldSz cx="12192000" cy="6858000"/>
  <p:notesSz cx="6858000" cy="9144000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Medium" panose="00000600000000000000" pitchFamily="2" charset="0"/>
      <p:regular r:id="rId35"/>
      <p:italic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46"/>
    <a:srgbClr val="D7F0AA"/>
    <a:srgbClr val="AA823C"/>
    <a:srgbClr val="FFEBB4"/>
    <a:srgbClr val="003C50"/>
    <a:srgbClr val="C8E6FA"/>
    <a:srgbClr val="6E3232"/>
    <a:srgbClr val="FFB9B9"/>
    <a:srgbClr val="00AA55"/>
    <a:srgbClr val="FFD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713"/>
  </p:normalViewPr>
  <p:slideViewPr>
    <p:cSldViewPr snapToGrid="0" snapToObjects="1">
      <p:cViewPr varScale="1">
        <p:scale>
          <a:sx n="77" d="100"/>
          <a:sy n="77" d="100"/>
        </p:scale>
        <p:origin x="126" y="9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69" d="100"/>
          <a:sy n="169" d="100"/>
        </p:scale>
        <p:origin x="6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D5B8A-9000-41BD-B1E7-E0E059C74C7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E4E98B2F-BBD8-4EC3-BB0A-FF52BF8798FD}">
      <dgm:prSet phldrT="[Tekst]"/>
      <dgm:spPr/>
      <dgm:t>
        <a:bodyPr/>
        <a:lstStyle/>
        <a:p>
          <a:r>
            <a:rPr lang="nb-NO" b="0" i="0" dirty="0"/>
            <a:t>Sette </a:t>
          </a:r>
          <a:r>
            <a:rPr lang="nb-NO" b="0" i="0" dirty="0" smtClean="0"/>
            <a:t>framtidens </a:t>
          </a:r>
          <a:r>
            <a:rPr lang="nb-NO" b="0" i="0" dirty="0"/>
            <a:t>kompetansebehov på dagsorden, teste ut metoder og tiltak for å avdekke disse. </a:t>
          </a:r>
          <a:endParaRPr lang="nb-NO" b="1" dirty="0"/>
        </a:p>
      </dgm:t>
    </dgm:pt>
    <dgm:pt modelId="{D689B93E-08F3-4533-BFB4-7ABE5028BB9F}" type="parTrans" cxnId="{6D4E1A76-2D06-4C21-8720-ED74F27F49E9}">
      <dgm:prSet/>
      <dgm:spPr/>
      <dgm:t>
        <a:bodyPr/>
        <a:lstStyle/>
        <a:p>
          <a:endParaRPr lang="nb-NO"/>
        </a:p>
      </dgm:t>
    </dgm:pt>
    <dgm:pt modelId="{14656D6F-1BE6-48CE-9180-3D9C8453F0CA}" type="sibTrans" cxnId="{6D4E1A76-2D06-4C21-8720-ED74F27F49E9}">
      <dgm:prSet/>
      <dgm:spPr/>
      <dgm:t>
        <a:bodyPr/>
        <a:lstStyle/>
        <a:p>
          <a:endParaRPr lang="nb-NO"/>
        </a:p>
      </dgm:t>
    </dgm:pt>
    <dgm:pt modelId="{469E8CBE-1B2A-4514-8051-BAAF2257C431}">
      <dgm:prSet phldrT="[Tekst]" custT="1"/>
      <dgm:spPr/>
      <dgm:t>
        <a:bodyPr/>
        <a:lstStyle/>
        <a:p>
          <a:r>
            <a:rPr lang="nb-NO" sz="1600" b="0" i="0" dirty="0"/>
            <a:t>Sørge for informasjonsflyt og kunnskapsdeling på tvers av sektorer og forvaltningsnivå innen kompetansefeltet.</a:t>
          </a:r>
          <a:endParaRPr lang="nb-NO" sz="1600" b="1" dirty="0"/>
        </a:p>
      </dgm:t>
    </dgm:pt>
    <dgm:pt modelId="{3A04B2A8-90C3-4136-8B58-11E4C9702929}" type="parTrans" cxnId="{14297E8B-9635-43E6-B41F-AF9DFA0AC599}">
      <dgm:prSet/>
      <dgm:spPr/>
      <dgm:t>
        <a:bodyPr/>
        <a:lstStyle/>
        <a:p>
          <a:endParaRPr lang="nb-NO"/>
        </a:p>
      </dgm:t>
    </dgm:pt>
    <dgm:pt modelId="{29D838A7-7C81-4CAA-A2DA-D588C50ABE04}" type="sibTrans" cxnId="{14297E8B-9635-43E6-B41F-AF9DFA0AC599}">
      <dgm:prSet/>
      <dgm:spPr/>
      <dgm:t>
        <a:bodyPr/>
        <a:lstStyle/>
        <a:p>
          <a:endParaRPr lang="nb-NO"/>
        </a:p>
      </dgm:t>
    </dgm:pt>
    <dgm:pt modelId="{1BB6F9E3-3ED3-4D80-AF2B-8599BA9AD1A3}">
      <dgm:prSet phldrT="[Tekst]" custT="1"/>
      <dgm:spPr/>
      <dgm:t>
        <a:bodyPr/>
        <a:lstStyle/>
        <a:p>
          <a:r>
            <a:rPr lang="nb-NO" sz="1600" b="0" i="0" dirty="0"/>
            <a:t>Identifisere og bryte ned barrierer for regional samhandling, og stimulere til tiltak på tvers av bransjer og regioner. </a:t>
          </a:r>
          <a:endParaRPr lang="nb-NO" sz="1600" b="1" dirty="0"/>
        </a:p>
      </dgm:t>
    </dgm:pt>
    <dgm:pt modelId="{00740ED1-5E5D-40EC-B666-28ED75EDF884}" type="parTrans" cxnId="{AF14F6C6-B118-4957-953E-A016D15ADD11}">
      <dgm:prSet/>
      <dgm:spPr/>
      <dgm:t>
        <a:bodyPr/>
        <a:lstStyle/>
        <a:p>
          <a:endParaRPr lang="nb-NO"/>
        </a:p>
      </dgm:t>
    </dgm:pt>
    <dgm:pt modelId="{37326E83-ED1B-4822-A86B-64F1A3B36C7E}" type="sibTrans" cxnId="{AF14F6C6-B118-4957-953E-A016D15ADD11}">
      <dgm:prSet/>
      <dgm:spPr/>
      <dgm:t>
        <a:bodyPr/>
        <a:lstStyle/>
        <a:p>
          <a:endParaRPr lang="nb-NO"/>
        </a:p>
      </dgm:t>
    </dgm:pt>
    <dgm:pt modelId="{683DFFA7-A0EE-4911-A16F-710AF158CF35}">
      <dgm:prSet phldrT="[Tekst]" custT="1"/>
      <dgm:spPr/>
      <dgm:t>
        <a:bodyPr/>
        <a:lstStyle/>
        <a:p>
          <a:r>
            <a:rPr lang="nb-NO" sz="1600" b="0" i="0" dirty="0"/>
            <a:t>Følge opp innspill fra samarbeidende fora og aktører, og initiere eller sette i gang tiltak etter behov.  </a:t>
          </a:r>
          <a:endParaRPr lang="nb-NO" sz="1600" dirty="0"/>
        </a:p>
      </dgm:t>
    </dgm:pt>
    <dgm:pt modelId="{FAE9D52A-AC4F-42DD-9234-F73E15B4AF7B}" type="parTrans" cxnId="{2C936778-D318-4E7E-A90E-81D49E70A36E}">
      <dgm:prSet/>
      <dgm:spPr/>
      <dgm:t>
        <a:bodyPr/>
        <a:lstStyle/>
        <a:p>
          <a:endParaRPr lang="nb-NO"/>
        </a:p>
      </dgm:t>
    </dgm:pt>
    <dgm:pt modelId="{903C63B7-6E07-4F74-9558-C9B90C13E4BD}" type="sibTrans" cxnId="{2C936778-D318-4E7E-A90E-81D49E70A36E}">
      <dgm:prSet/>
      <dgm:spPr/>
      <dgm:t>
        <a:bodyPr/>
        <a:lstStyle/>
        <a:p>
          <a:endParaRPr lang="nb-NO"/>
        </a:p>
      </dgm:t>
    </dgm:pt>
    <dgm:pt modelId="{31F30FAC-BAB9-49C4-8E2D-C2C5404A56ED}">
      <dgm:prSet phldrT="[Tekst]" custT="1"/>
      <dgm:spPr/>
      <dgm:t>
        <a:bodyPr/>
        <a:lstStyle/>
        <a:p>
          <a:r>
            <a:rPr lang="nb-NO" sz="1600" b="0" i="0" u="none" dirty="0"/>
            <a:t>Videreutvikle strategier innenfor de 4 prioriterte strategiområdene</a:t>
          </a:r>
          <a:endParaRPr lang="nb-NO" sz="1600" dirty="0"/>
        </a:p>
      </dgm:t>
    </dgm:pt>
    <dgm:pt modelId="{71F42768-D817-4E38-A138-FCDBB0F8ECE0}" type="parTrans" cxnId="{F8EC0EF2-F62A-465E-8DDF-5C0AD6FE696C}">
      <dgm:prSet/>
      <dgm:spPr/>
      <dgm:t>
        <a:bodyPr/>
        <a:lstStyle/>
        <a:p>
          <a:endParaRPr lang="nb-NO"/>
        </a:p>
      </dgm:t>
    </dgm:pt>
    <dgm:pt modelId="{4B3783D8-BC2A-44F1-8BDD-E50EF611D237}" type="sibTrans" cxnId="{F8EC0EF2-F62A-465E-8DDF-5C0AD6FE696C}">
      <dgm:prSet/>
      <dgm:spPr/>
      <dgm:t>
        <a:bodyPr/>
        <a:lstStyle/>
        <a:p>
          <a:endParaRPr lang="nb-NO"/>
        </a:p>
      </dgm:t>
    </dgm:pt>
    <dgm:pt modelId="{9C6938AB-31A5-4991-ADC9-A2E177268D9C}">
      <dgm:prSet phldrT="[Tekst]" custT="1"/>
      <dgm:spPr/>
      <dgm:t>
        <a:bodyPr/>
        <a:lstStyle/>
        <a:p>
          <a:r>
            <a:rPr lang="nb-NO" sz="1600" b="0" i="0" dirty="0"/>
            <a:t>Stimulere til utvikling av nye relevante EVU-tilbud </a:t>
          </a:r>
          <a:endParaRPr lang="nb-NO" sz="1600" dirty="0"/>
        </a:p>
      </dgm:t>
    </dgm:pt>
    <dgm:pt modelId="{6235772B-435D-4041-BE64-1BE10B7089FE}" type="parTrans" cxnId="{11A530F3-7BDB-4DC7-9A0D-586DA4D565B5}">
      <dgm:prSet/>
      <dgm:spPr/>
      <dgm:t>
        <a:bodyPr/>
        <a:lstStyle/>
        <a:p>
          <a:endParaRPr lang="nb-NO"/>
        </a:p>
      </dgm:t>
    </dgm:pt>
    <dgm:pt modelId="{3F8935D4-18D6-408C-8791-764D80D77BC5}" type="sibTrans" cxnId="{11A530F3-7BDB-4DC7-9A0D-586DA4D565B5}">
      <dgm:prSet/>
      <dgm:spPr/>
      <dgm:t>
        <a:bodyPr/>
        <a:lstStyle/>
        <a:p>
          <a:endParaRPr lang="nb-NO"/>
        </a:p>
      </dgm:t>
    </dgm:pt>
    <dgm:pt modelId="{D4B8FF41-2FB8-43E2-A6A0-3E34481445F0}" type="pres">
      <dgm:prSet presAssocID="{584D5B8A-9000-41BD-B1E7-E0E059C74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BA92A60-9716-497B-B721-7EDE6215CB40}" type="pres">
      <dgm:prSet presAssocID="{E4E98B2F-BBD8-4EC3-BB0A-FF52BF8798FD}" presName="node" presStyleLbl="node1" presStyleIdx="0" presStyleCnt="6" custScaleX="111422" custScaleY="96704" custLinFactX="12421" custLinFactNeighborX="100000" custLinFactNeighborY="-208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DFE965-0932-4AD1-88CA-9FB50800C9F2}" type="pres">
      <dgm:prSet presAssocID="{14656D6F-1BE6-48CE-9180-3D9C8453F0CA}" presName="sibTrans" presStyleCnt="0"/>
      <dgm:spPr/>
    </dgm:pt>
    <dgm:pt modelId="{5C74581A-413D-4F39-8845-CF22D0C87BAE}" type="pres">
      <dgm:prSet presAssocID="{469E8CBE-1B2A-4514-8051-BAAF2257C431}" presName="node" presStyleLbl="node1" presStyleIdx="1" presStyleCnt="6" custLinFactX="-6231" custLinFactNeighborX="-100000" custLinFactNeighborY="3046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6F74AA-E644-45AA-9FEC-C0B6227F4FC0}" type="pres">
      <dgm:prSet presAssocID="{29D838A7-7C81-4CAA-A2DA-D588C50ABE04}" presName="sibTrans" presStyleCnt="0"/>
      <dgm:spPr/>
    </dgm:pt>
    <dgm:pt modelId="{272180E1-304D-4CCF-8E83-78F8EC75689C}" type="pres">
      <dgm:prSet presAssocID="{1BB6F9E3-3ED3-4D80-AF2B-8599BA9AD1A3}" presName="node" presStyleLbl="node1" presStyleIdx="2" presStyleCnt="6" custLinFactNeighborX="-9680" custLinFactNeighborY="2894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9E771-0FA1-4B99-BCBA-5E2A8503621B}" type="pres">
      <dgm:prSet presAssocID="{37326E83-ED1B-4822-A86B-64F1A3B36C7E}" presName="sibTrans" presStyleCnt="0"/>
      <dgm:spPr/>
    </dgm:pt>
    <dgm:pt modelId="{F7038B04-AEC9-4E33-A4FC-32756E05839C}" type="pres">
      <dgm:prSet presAssocID="{683DFFA7-A0EE-4911-A16F-710AF158CF35}" presName="node" presStyleLbl="node1" presStyleIdx="3" presStyleCnt="6" custLinFactNeighborX="-991" custLinFactNeighborY="124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3FCF0C-E9FE-4675-8C1B-2EA924B0D6BC}" type="pres">
      <dgm:prSet presAssocID="{903C63B7-6E07-4F74-9558-C9B90C13E4BD}" presName="sibTrans" presStyleCnt="0"/>
      <dgm:spPr/>
    </dgm:pt>
    <dgm:pt modelId="{012915D0-5044-4E35-8D96-A067F7EE4A92}" type="pres">
      <dgm:prSet presAssocID="{9C6938AB-31A5-4991-ADC9-A2E177268D9C}" presName="node" presStyleLbl="node1" presStyleIdx="4" presStyleCnt="6" custLinFactNeighborX="3227" custLinFactNeighborY="206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3C2F2D-BF88-460C-8CEF-CDC17996C81B}" type="pres">
      <dgm:prSet presAssocID="{3F8935D4-18D6-408C-8791-764D80D77BC5}" presName="sibTrans" presStyleCnt="0"/>
      <dgm:spPr/>
    </dgm:pt>
    <dgm:pt modelId="{4DAF391D-2BDA-4E7E-9E1A-3F3936CECE74}" type="pres">
      <dgm:prSet presAssocID="{31F30FAC-BAB9-49C4-8E2D-C2C5404A56ED}" presName="node" presStyleLbl="node1" presStyleIdx="5" presStyleCnt="6" custLinFactNeighborX="2235" custLinFactNeighborY="82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868929B-B324-477E-BA86-E60A54BA8DA0}" type="presOf" srcId="{9C6938AB-31A5-4991-ADC9-A2E177268D9C}" destId="{012915D0-5044-4E35-8D96-A067F7EE4A92}" srcOrd="0" destOrd="0" presId="urn:microsoft.com/office/officeart/2005/8/layout/default"/>
    <dgm:cxn modelId="{44656280-B608-416F-A45C-71B45E8117E4}" type="presOf" srcId="{E4E98B2F-BBD8-4EC3-BB0A-FF52BF8798FD}" destId="{4BA92A60-9716-497B-B721-7EDE6215CB40}" srcOrd="0" destOrd="0" presId="urn:microsoft.com/office/officeart/2005/8/layout/default"/>
    <dgm:cxn modelId="{4D75F454-440D-42D6-9B8F-8350E7DA5C69}" type="presOf" srcId="{31F30FAC-BAB9-49C4-8E2D-C2C5404A56ED}" destId="{4DAF391D-2BDA-4E7E-9E1A-3F3936CECE74}" srcOrd="0" destOrd="0" presId="urn:microsoft.com/office/officeart/2005/8/layout/default"/>
    <dgm:cxn modelId="{AD1F128F-0D3D-4D8E-BD61-AAA6FDC852FD}" type="presOf" srcId="{584D5B8A-9000-41BD-B1E7-E0E059C74C79}" destId="{D4B8FF41-2FB8-43E2-A6A0-3E34481445F0}" srcOrd="0" destOrd="0" presId="urn:microsoft.com/office/officeart/2005/8/layout/default"/>
    <dgm:cxn modelId="{1FD7483B-6264-4305-88AD-9734E033EDB8}" type="presOf" srcId="{469E8CBE-1B2A-4514-8051-BAAF2257C431}" destId="{5C74581A-413D-4F39-8845-CF22D0C87BAE}" srcOrd="0" destOrd="0" presId="urn:microsoft.com/office/officeart/2005/8/layout/default"/>
    <dgm:cxn modelId="{14297E8B-9635-43E6-B41F-AF9DFA0AC599}" srcId="{584D5B8A-9000-41BD-B1E7-E0E059C74C79}" destId="{469E8CBE-1B2A-4514-8051-BAAF2257C431}" srcOrd="1" destOrd="0" parTransId="{3A04B2A8-90C3-4136-8B58-11E4C9702929}" sibTransId="{29D838A7-7C81-4CAA-A2DA-D588C50ABE04}"/>
    <dgm:cxn modelId="{AF14F6C6-B118-4957-953E-A016D15ADD11}" srcId="{584D5B8A-9000-41BD-B1E7-E0E059C74C79}" destId="{1BB6F9E3-3ED3-4D80-AF2B-8599BA9AD1A3}" srcOrd="2" destOrd="0" parTransId="{00740ED1-5E5D-40EC-B666-28ED75EDF884}" sibTransId="{37326E83-ED1B-4822-A86B-64F1A3B36C7E}"/>
    <dgm:cxn modelId="{2C936778-D318-4E7E-A90E-81D49E70A36E}" srcId="{584D5B8A-9000-41BD-B1E7-E0E059C74C79}" destId="{683DFFA7-A0EE-4911-A16F-710AF158CF35}" srcOrd="3" destOrd="0" parTransId="{FAE9D52A-AC4F-42DD-9234-F73E15B4AF7B}" sibTransId="{903C63B7-6E07-4F74-9558-C9B90C13E4BD}"/>
    <dgm:cxn modelId="{6D4E1A76-2D06-4C21-8720-ED74F27F49E9}" srcId="{584D5B8A-9000-41BD-B1E7-E0E059C74C79}" destId="{E4E98B2F-BBD8-4EC3-BB0A-FF52BF8798FD}" srcOrd="0" destOrd="0" parTransId="{D689B93E-08F3-4533-BFB4-7ABE5028BB9F}" sibTransId="{14656D6F-1BE6-48CE-9180-3D9C8453F0CA}"/>
    <dgm:cxn modelId="{11A530F3-7BDB-4DC7-9A0D-586DA4D565B5}" srcId="{584D5B8A-9000-41BD-B1E7-E0E059C74C79}" destId="{9C6938AB-31A5-4991-ADC9-A2E177268D9C}" srcOrd="4" destOrd="0" parTransId="{6235772B-435D-4041-BE64-1BE10B7089FE}" sibTransId="{3F8935D4-18D6-408C-8791-764D80D77BC5}"/>
    <dgm:cxn modelId="{F8EC0EF2-F62A-465E-8DDF-5C0AD6FE696C}" srcId="{584D5B8A-9000-41BD-B1E7-E0E059C74C79}" destId="{31F30FAC-BAB9-49C4-8E2D-C2C5404A56ED}" srcOrd="5" destOrd="0" parTransId="{71F42768-D817-4E38-A138-FCDBB0F8ECE0}" sibTransId="{4B3783D8-BC2A-44F1-8BDD-E50EF611D237}"/>
    <dgm:cxn modelId="{492941CA-DE73-4A44-A2D0-EBDF3721B5F8}" type="presOf" srcId="{683DFFA7-A0EE-4911-A16F-710AF158CF35}" destId="{F7038B04-AEC9-4E33-A4FC-32756E05839C}" srcOrd="0" destOrd="0" presId="urn:microsoft.com/office/officeart/2005/8/layout/default"/>
    <dgm:cxn modelId="{37C1BCAA-FFE3-4F58-8CE9-9DC2DF764EDC}" type="presOf" srcId="{1BB6F9E3-3ED3-4D80-AF2B-8599BA9AD1A3}" destId="{272180E1-304D-4CCF-8E83-78F8EC75689C}" srcOrd="0" destOrd="0" presId="urn:microsoft.com/office/officeart/2005/8/layout/default"/>
    <dgm:cxn modelId="{1050AE46-4F62-421E-A72B-07981149946B}" type="presParOf" srcId="{D4B8FF41-2FB8-43E2-A6A0-3E34481445F0}" destId="{4BA92A60-9716-497B-B721-7EDE6215CB40}" srcOrd="0" destOrd="0" presId="urn:microsoft.com/office/officeart/2005/8/layout/default"/>
    <dgm:cxn modelId="{09D34C87-B18B-4F42-AD5C-5C545078DFCB}" type="presParOf" srcId="{D4B8FF41-2FB8-43E2-A6A0-3E34481445F0}" destId="{4EDFE965-0932-4AD1-88CA-9FB50800C9F2}" srcOrd="1" destOrd="0" presId="urn:microsoft.com/office/officeart/2005/8/layout/default"/>
    <dgm:cxn modelId="{32F4B7F1-6489-4CC7-83A5-C162C9DABBE8}" type="presParOf" srcId="{D4B8FF41-2FB8-43E2-A6A0-3E34481445F0}" destId="{5C74581A-413D-4F39-8845-CF22D0C87BAE}" srcOrd="2" destOrd="0" presId="urn:microsoft.com/office/officeart/2005/8/layout/default"/>
    <dgm:cxn modelId="{FA2903A7-0EBA-4519-9E28-7C153507F1D9}" type="presParOf" srcId="{D4B8FF41-2FB8-43E2-A6A0-3E34481445F0}" destId="{F96F74AA-E644-45AA-9FEC-C0B6227F4FC0}" srcOrd="3" destOrd="0" presId="urn:microsoft.com/office/officeart/2005/8/layout/default"/>
    <dgm:cxn modelId="{70B66E5E-9769-4CC5-9FC5-4E3AA02870E5}" type="presParOf" srcId="{D4B8FF41-2FB8-43E2-A6A0-3E34481445F0}" destId="{272180E1-304D-4CCF-8E83-78F8EC75689C}" srcOrd="4" destOrd="0" presId="urn:microsoft.com/office/officeart/2005/8/layout/default"/>
    <dgm:cxn modelId="{C96DBD78-CE9F-42BC-9E8E-5A1567257092}" type="presParOf" srcId="{D4B8FF41-2FB8-43E2-A6A0-3E34481445F0}" destId="{2E29E771-0FA1-4B99-BCBA-5E2A8503621B}" srcOrd="5" destOrd="0" presId="urn:microsoft.com/office/officeart/2005/8/layout/default"/>
    <dgm:cxn modelId="{7A40A0E9-FF3E-496C-9CBA-1602928033ED}" type="presParOf" srcId="{D4B8FF41-2FB8-43E2-A6A0-3E34481445F0}" destId="{F7038B04-AEC9-4E33-A4FC-32756E05839C}" srcOrd="6" destOrd="0" presId="urn:microsoft.com/office/officeart/2005/8/layout/default"/>
    <dgm:cxn modelId="{7EA7DEEC-F092-43DB-824D-064972668BFE}" type="presParOf" srcId="{D4B8FF41-2FB8-43E2-A6A0-3E34481445F0}" destId="{583FCF0C-E9FE-4675-8C1B-2EA924B0D6BC}" srcOrd="7" destOrd="0" presId="urn:microsoft.com/office/officeart/2005/8/layout/default"/>
    <dgm:cxn modelId="{2D50B63F-7361-4D00-BD19-DA66C5CC9A93}" type="presParOf" srcId="{D4B8FF41-2FB8-43E2-A6A0-3E34481445F0}" destId="{012915D0-5044-4E35-8D96-A067F7EE4A92}" srcOrd="8" destOrd="0" presId="urn:microsoft.com/office/officeart/2005/8/layout/default"/>
    <dgm:cxn modelId="{D78515BF-B7E8-4010-8C30-E7CF5073EDA8}" type="presParOf" srcId="{D4B8FF41-2FB8-43E2-A6A0-3E34481445F0}" destId="{473C2F2D-BF88-460C-8CEF-CDC17996C81B}" srcOrd="9" destOrd="0" presId="urn:microsoft.com/office/officeart/2005/8/layout/default"/>
    <dgm:cxn modelId="{2457B440-2FDC-4508-877C-ACD53FAC2A80}" type="presParOf" srcId="{D4B8FF41-2FB8-43E2-A6A0-3E34481445F0}" destId="{4DAF391D-2BDA-4E7E-9E1A-3F3936CECE7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C92C3-6AB7-41DA-A78D-C75FB970C138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32A5EB8D-382B-4AE7-843B-11A518336A0A}">
      <dgm:prSet phldrT="[Tekst]" custT="1"/>
      <dgm:spPr/>
      <dgm:t>
        <a:bodyPr/>
        <a:lstStyle/>
        <a:p>
          <a:r>
            <a:rPr lang="nb-NO" sz="2400">
              <a:latin typeface="Calibri" panose="020F0502020204030204" pitchFamily="34" charset="0"/>
              <a:cs typeface="Calibri" panose="020F0502020204030204" pitchFamily="34" charset="0"/>
            </a:rPr>
            <a:t>KARTLEGGE BEHOV</a:t>
          </a:r>
        </a:p>
        <a:p>
          <a:r>
            <a:rPr lang="nb-NO" sz="2400">
              <a:latin typeface="Calibri" panose="020F0502020204030204" pitchFamily="34" charset="0"/>
              <a:cs typeface="Calibri" panose="020F0502020204030204" pitchFamily="34" charset="0"/>
            </a:rPr>
            <a:t>Utvikle kunnskap om hva arbeidslivet etterspør</a:t>
          </a:r>
        </a:p>
      </dgm:t>
    </dgm:pt>
    <dgm:pt modelId="{2A78A99D-A1C9-45FD-B404-F73DE78F7825}" type="parTrans" cxnId="{323BE5B3-42C3-4573-A89B-10569A8183BC}">
      <dgm:prSet/>
      <dgm:spPr/>
      <dgm:t>
        <a:bodyPr/>
        <a:lstStyle/>
        <a:p>
          <a:endParaRPr lang="nb-NO" sz="2400"/>
        </a:p>
      </dgm:t>
    </dgm:pt>
    <dgm:pt modelId="{101AE2EB-A0CA-4A66-92E9-622BDAA4A60C}" type="sibTrans" cxnId="{323BE5B3-42C3-4573-A89B-10569A8183BC}">
      <dgm:prSet custT="1"/>
      <dgm:spPr/>
      <dgm:t>
        <a:bodyPr/>
        <a:lstStyle/>
        <a:p>
          <a:endParaRPr lang="nb-NO" sz="2400"/>
        </a:p>
      </dgm:t>
    </dgm:pt>
    <dgm:pt modelId="{A58F4E0A-0C79-40C3-8D97-DD822F8C0FAB}">
      <dgm:prSet phldrT="[Tekst]" custT="1"/>
      <dgm:spPr/>
      <dgm:t>
        <a:bodyPr/>
        <a:lstStyle/>
        <a:p>
          <a:r>
            <a:rPr lang="nb-NO" sz="2400">
              <a:latin typeface="Calibri" panose="020F0502020204030204" pitchFamily="34" charset="0"/>
              <a:cs typeface="Calibri" panose="020F0502020204030204" pitchFamily="34" charset="0"/>
            </a:rPr>
            <a:t>SKAPE</a:t>
          </a:r>
        </a:p>
        <a:p>
          <a:r>
            <a:rPr lang="nb-NO" sz="2400">
              <a:latin typeface="Calibri" panose="020F0502020204030204" pitchFamily="34" charset="0"/>
              <a:cs typeface="Calibri" panose="020F0502020204030204" pitchFamily="34" charset="0"/>
            </a:rPr>
            <a:t>Skape et attraktivt arbeidsliv</a:t>
          </a:r>
        </a:p>
      </dgm:t>
    </dgm:pt>
    <dgm:pt modelId="{C23AAEC8-564B-46AE-9D4D-265D4FA07990}" type="parTrans" cxnId="{9C5E28DC-4619-4D63-9ECA-15FB8CDBBCC4}">
      <dgm:prSet/>
      <dgm:spPr/>
      <dgm:t>
        <a:bodyPr/>
        <a:lstStyle/>
        <a:p>
          <a:endParaRPr lang="nb-NO" sz="2400"/>
        </a:p>
      </dgm:t>
    </dgm:pt>
    <dgm:pt modelId="{5712176E-6D63-41E3-A592-9554CA0EEC4B}" type="sibTrans" cxnId="{9C5E28DC-4619-4D63-9ECA-15FB8CDBBCC4}">
      <dgm:prSet custT="1"/>
      <dgm:spPr/>
      <dgm:t>
        <a:bodyPr/>
        <a:lstStyle/>
        <a:p>
          <a:endParaRPr lang="nb-NO" sz="2400"/>
        </a:p>
      </dgm:t>
    </dgm:pt>
    <dgm:pt modelId="{75C9078C-CA64-4B0E-AFC8-3F5BB72AD099}">
      <dgm:prSet phldrT="[Tekst]" custT="1"/>
      <dgm:spPr/>
      <dgm:t>
        <a:bodyPr/>
        <a:lstStyle/>
        <a:p>
          <a:r>
            <a:rPr lang="nb-NO" sz="2400">
              <a:latin typeface="Calibri" panose="020F0502020204030204" pitchFamily="34" charset="0"/>
              <a:cs typeface="Calibri" panose="020F0502020204030204" pitchFamily="34" charset="0"/>
            </a:rPr>
            <a:t>VIDEREUTVIKLE</a:t>
          </a:r>
        </a:p>
        <a:p>
          <a:r>
            <a:rPr lang="nb-NO" sz="2400">
              <a:latin typeface="Calibri" panose="020F0502020204030204" pitchFamily="34" charset="0"/>
              <a:cs typeface="Calibri" panose="020F0502020204030204" pitchFamily="34" charset="0"/>
            </a:rPr>
            <a:t>Ta i bruk og videreutvikle kompetansen i arbeidslivet.</a:t>
          </a:r>
        </a:p>
      </dgm:t>
    </dgm:pt>
    <dgm:pt modelId="{519DBE9A-31E2-46F7-A825-01DAFCDF0606}" type="parTrans" cxnId="{8115421F-173A-45A6-B8E9-5B03DC77D172}">
      <dgm:prSet/>
      <dgm:spPr/>
      <dgm:t>
        <a:bodyPr/>
        <a:lstStyle/>
        <a:p>
          <a:endParaRPr lang="nb-NO" sz="2400"/>
        </a:p>
      </dgm:t>
    </dgm:pt>
    <dgm:pt modelId="{96AF2A1D-9A01-4D85-A291-E53F931D9F9F}" type="sibTrans" cxnId="{8115421F-173A-45A6-B8E9-5B03DC77D172}">
      <dgm:prSet/>
      <dgm:spPr/>
      <dgm:t>
        <a:bodyPr/>
        <a:lstStyle/>
        <a:p>
          <a:endParaRPr lang="nb-NO" sz="2400"/>
        </a:p>
      </dgm:t>
    </dgm:pt>
    <dgm:pt modelId="{CEAD2F33-C8F7-4AB2-A111-45ADDE3B4045}">
      <dgm:prSet phldrT="[Tekst]" custT="1"/>
      <dgm:spPr/>
      <dgm:t>
        <a:bodyPr/>
        <a:lstStyle/>
        <a:p>
          <a:pPr rtl="0"/>
          <a:r>
            <a:rPr lang="nb-NO" sz="2400">
              <a:latin typeface="+mn-lt"/>
            </a:rPr>
            <a:t>KVALIFISERE</a:t>
          </a:r>
          <a:br>
            <a:rPr lang="nb-NO" sz="2400">
              <a:latin typeface="+mn-lt"/>
            </a:rPr>
          </a:br>
          <a:r>
            <a:rPr lang="nb-NO" sz="2400">
              <a:latin typeface="+mn-lt"/>
            </a:rPr>
            <a:t/>
          </a:r>
          <a:br>
            <a:rPr lang="nb-NO" sz="2400">
              <a:latin typeface="+mn-lt"/>
            </a:rPr>
          </a:br>
          <a:r>
            <a:rPr lang="nb-NO" sz="2400" err="1">
              <a:latin typeface="+mn-lt"/>
            </a:rPr>
            <a:t>kvalifisere</a:t>
          </a:r>
          <a:r>
            <a:rPr lang="nb-NO" sz="2400">
              <a:latin typeface="+mn-lt"/>
            </a:rPr>
            <a:t> og rekruttere til arbeidslivet</a:t>
          </a:r>
        </a:p>
      </dgm:t>
    </dgm:pt>
    <dgm:pt modelId="{308D9E38-BE65-4FCA-934E-4F02BC092814}" type="parTrans" cxnId="{ECF4568B-F94E-48EB-A245-CBEB44F3B44F}">
      <dgm:prSet/>
      <dgm:spPr/>
      <dgm:t>
        <a:bodyPr/>
        <a:lstStyle/>
        <a:p>
          <a:endParaRPr lang="nb-NO"/>
        </a:p>
      </dgm:t>
    </dgm:pt>
    <dgm:pt modelId="{1A45B443-991B-4F6A-813F-1F49BA0B874A}" type="sibTrans" cxnId="{ECF4568B-F94E-48EB-A245-CBEB44F3B44F}">
      <dgm:prSet/>
      <dgm:spPr/>
      <dgm:t>
        <a:bodyPr/>
        <a:lstStyle/>
        <a:p>
          <a:endParaRPr lang="nb-NO"/>
        </a:p>
      </dgm:t>
    </dgm:pt>
    <dgm:pt modelId="{126475ED-CB33-447C-851C-5A249C9365B0}" type="pres">
      <dgm:prSet presAssocID="{A6CC92C3-6AB7-41DA-A78D-C75FB970C138}" presName="Name0" presStyleCnt="0">
        <dgm:presLayoutVars>
          <dgm:dir/>
          <dgm:resizeHandles val="exact"/>
        </dgm:presLayoutVars>
      </dgm:prSet>
      <dgm:spPr/>
    </dgm:pt>
    <dgm:pt modelId="{C5E9611A-6293-4BC5-AFAA-5333D2862A5A}" type="pres">
      <dgm:prSet presAssocID="{32A5EB8D-382B-4AE7-843B-11A518336A0A}" presName="node" presStyleLbl="node1" presStyleIdx="0" presStyleCnt="4" custScaleX="10834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237CCD-7149-438A-B035-90721ED49C34}" type="pres">
      <dgm:prSet presAssocID="{101AE2EB-A0CA-4A66-92E9-622BDAA4A60C}" presName="sibTrans" presStyleLbl="sibTrans2D1" presStyleIdx="0" presStyleCnt="3"/>
      <dgm:spPr/>
      <dgm:t>
        <a:bodyPr/>
        <a:lstStyle/>
        <a:p>
          <a:endParaRPr lang="nb-NO"/>
        </a:p>
      </dgm:t>
    </dgm:pt>
    <dgm:pt modelId="{7DECA96F-26D4-4559-8B73-B7CD9CC1F50D}" type="pres">
      <dgm:prSet presAssocID="{101AE2EB-A0CA-4A66-92E9-622BDAA4A60C}" presName="connectorText" presStyleLbl="sibTrans2D1" presStyleIdx="0" presStyleCnt="3"/>
      <dgm:spPr/>
      <dgm:t>
        <a:bodyPr/>
        <a:lstStyle/>
        <a:p>
          <a:endParaRPr lang="nb-NO"/>
        </a:p>
      </dgm:t>
    </dgm:pt>
    <dgm:pt modelId="{1B98BA00-ADC3-4374-946E-395B39E6EF80}" type="pres">
      <dgm:prSet presAssocID="{CEAD2F33-C8F7-4AB2-A111-45ADDE3B4045}" presName="node" presStyleLbl="node1" presStyleIdx="1" presStyleCnt="4" custScaleX="10834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D57C990-E4BE-47A6-B271-3A3EBAFA37B4}" type="pres">
      <dgm:prSet presAssocID="{1A45B443-991B-4F6A-813F-1F49BA0B874A}" presName="sibTrans" presStyleLbl="sibTrans2D1" presStyleIdx="1" presStyleCnt="3"/>
      <dgm:spPr/>
      <dgm:t>
        <a:bodyPr/>
        <a:lstStyle/>
        <a:p>
          <a:endParaRPr lang="nb-NO"/>
        </a:p>
      </dgm:t>
    </dgm:pt>
    <dgm:pt modelId="{DF120445-30A7-495F-9EA8-322E65277BB3}" type="pres">
      <dgm:prSet presAssocID="{1A45B443-991B-4F6A-813F-1F49BA0B874A}" presName="connectorText" presStyleLbl="sibTrans2D1" presStyleIdx="1" presStyleCnt="3"/>
      <dgm:spPr/>
      <dgm:t>
        <a:bodyPr/>
        <a:lstStyle/>
        <a:p>
          <a:endParaRPr lang="nb-NO"/>
        </a:p>
      </dgm:t>
    </dgm:pt>
    <dgm:pt modelId="{928DE7CE-3851-4E95-BB61-8F0BE5511C6D}" type="pres">
      <dgm:prSet presAssocID="{A58F4E0A-0C79-40C3-8D97-DD822F8C0FAB}" presName="node" presStyleLbl="node1" presStyleIdx="2" presStyleCnt="4" custScaleX="101235" custLinFactNeighborX="-5092" custLinFactNeighborY="36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CC7CB7-7E56-4158-9A11-45A07ADB3DDF}" type="pres">
      <dgm:prSet presAssocID="{5712176E-6D63-41E3-A592-9554CA0EEC4B}" presName="sibTrans" presStyleLbl="sibTrans2D1" presStyleIdx="2" presStyleCnt="3"/>
      <dgm:spPr/>
      <dgm:t>
        <a:bodyPr/>
        <a:lstStyle/>
        <a:p>
          <a:endParaRPr lang="nb-NO"/>
        </a:p>
      </dgm:t>
    </dgm:pt>
    <dgm:pt modelId="{A0872EF1-4567-458D-9A14-6B950120BC31}" type="pres">
      <dgm:prSet presAssocID="{5712176E-6D63-41E3-A592-9554CA0EEC4B}" presName="connectorText" presStyleLbl="sibTrans2D1" presStyleIdx="2" presStyleCnt="3"/>
      <dgm:spPr/>
      <dgm:t>
        <a:bodyPr/>
        <a:lstStyle/>
        <a:p>
          <a:endParaRPr lang="nb-NO"/>
        </a:p>
      </dgm:t>
    </dgm:pt>
    <dgm:pt modelId="{A8071BE7-286A-4F01-823E-EE9BC384DF88}" type="pres">
      <dgm:prSet presAssocID="{75C9078C-CA64-4B0E-AFC8-3F5BB72AD099}" presName="node" presStyleLbl="node1" presStyleIdx="3" presStyleCnt="4" custScaleX="11144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CF4568B-F94E-48EB-A245-CBEB44F3B44F}" srcId="{A6CC92C3-6AB7-41DA-A78D-C75FB970C138}" destId="{CEAD2F33-C8F7-4AB2-A111-45ADDE3B4045}" srcOrd="1" destOrd="0" parTransId="{308D9E38-BE65-4FCA-934E-4F02BC092814}" sibTransId="{1A45B443-991B-4F6A-813F-1F49BA0B874A}"/>
    <dgm:cxn modelId="{2BD419ED-994F-4471-BE08-A2991EA57D0E}" type="presOf" srcId="{A6CC92C3-6AB7-41DA-A78D-C75FB970C138}" destId="{126475ED-CB33-447C-851C-5A249C9365B0}" srcOrd="0" destOrd="0" presId="urn:microsoft.com/office/officeart/2005/8/layout/process1"/>
    <dgm:cxn modelId="{5EF6B1D6-C7A3-480A-8122-5AAE7E5EDE63}" type="presOf" srcId="{CEAD2F33-C8F7-4AB2-A111-45ADDE3B4045}" destId="{1B98BA00-ADC3-4374-946E-395B39E6EF80}" srcOrd="0" destOrd="0" presId="urn:microsoft.com/office/officeart/2005/8/layout/process1"/>
    <dgm:cxn modelId="{F747ADC5-BEA8-467A-B392-0D9111E28D46}" type="presOf" srcId="{A58F4E0A-0C79-40C3-8D97-DD822F8C0FAB}" destId="{928DE7CE-3851-4E95-BB61-8F0BE5511C6D}" srcOrd="0" destOrd="0" presId="urn:microsoft.com/office/officeart/2005/8/layout/process1"/>
    <dgm:cxn modelId="{851BD795-FFBB-4A56-B5A3-1353EAA3EB04}" type="presOf" srcId="{1A45B443-991B-4F6A-813F-1F49BA0B874A}" destId="{CD57C990-E4BE-47A6-B271-3A3EBAFA37B4}" srcOrd="0" destOrd="0" presId="urn:microsoft.com/office/officeart/2005/8/layout/process1"/>
    <dgm:cxn modelId="{710E374B-0687-4794-B379-051BEB0B1EC0}" type="presOf" srcId="{5712176E-6D63-41E3-A592-9554CA0EEC4B}" destId="{A0872EF1-4567-458D-9A14-6B950120BC31}" srcOrd="1" destOrd="0" presId="urn:microsoft.com/office/officeart/2005/8/layout/process1"/>
    <dgm:cxn modelId="{2A84180A-D890-42C4-AB48-85771545DD81}" type="presOf" srcId="{1A45B443-991B-4F6A-813F-1F49BA0B874A}" destId="{DF120445-30A7-495F-9EA8-322E65277BB3}" srcOrd="1" destOrd="0" presId="urn:microsoft.com/office/officeart/2005/8/layout/process1"/>
    <dgm:cxn modelId="{8115421F-173A-45A6-B8E9-5B03DC77D172}" srcId="{A6CC92C3-6AB7-41DA-A78D-C75FB970C138}" destId="{75C9078C-CA64-4B0E-AFC8-3F5BB72AD099}" srcOrd="3" destOrd="0" parTransId="{519DBE9A-31E2-46F7-A825-01DAFCDF0606}" sibTransId="{96AF2A1D-9A01-4D85-A291-E53F931D9F9F}"/>
    <dgm:cxn modelId="{E01ED237-C0D8-4C79-89F3-8BA1107A1176}" type="presOf" srcId="{101AE2EB-A0CA-4A66-92E9-622BDAA4A60C}" destId="{97237CCD-7149-438A-B035-90721ED49C34}" srcOrd="0" destOrd="0" presId="urn:microsoft.com/office/officeart/2005/8/layout/process1"/>
    <dgm:cxn modelId="{323BE5B3-42C3-4573-A89B-10569A8183BC}" srcId="{A6CC92C3-6AB7-41DA-A78D-C75FB970C138}" destId="{32A5EB8D-382B-4AE7-843B-11A518336A0A}" srcOrd="0" destOrd="0" parTransId="{2A78A99D-A1C9-45FD-B404-F73DE78F7825}" sibTransId="{101AE2EB-A0CA-4A66-92E9-622BDAA4A60C}"/>
    <dgm:cxn modelId="{B474A330-556A-4BA1-B75B-51DFC08962EC}" type="presOf" srcId="{32A5EB8D-382B-4AE7-843B-11A518336A0A}" destId="{C5E9611A-6293-4BC5-AFAA-5333D2862A5A}" srcOrd="0" destOrd="0" presId="urn:microsoft.com/office/officeart/2005/8/layout/process1"/>
    <dgm:cxn modelId="{7C8CB8C2-B476-4688-A2C3-349A7A49668E}" type="presOf" srcId="{101AE2EB-A0CA-4A66-92E9-622BDAA4A60C}" destId="{7DECA96F-26D4-4559-8B73-B7CD9CC1F50D}" srcOrd="1" destOrd="0" presId="urn:microsoft.com/office/officeart/2005/8/layout/process1"/>
    <dgm:cxn modelId="{9C5E28DC-4619-4D63-9ECA-15FB8CDBBCC4}" srcId="{A6CC92C3-6AB7-41DA-A78D-C75FB970C138}" destId="{A58F4E0A-0C79-40C3-8D97-DD822F8C0FAB}" srcOrd="2" destOrd="0" parTransId="{C23AAEC8-564B-46AE-9D4D-265D4FA07990}" sibTransId="{5712176E-6D63-41E3-A592-9554CA0EEC4B}"/>
    <dgm:cxn modelId="{B98489EC-2383-471F-A28D-A04A499232B9}" type="presOf" srcId="{5712176E-6D63-41E3-A592-9554CA0EEC4B}" destId="{48CC7CB7-7E56-4158-9A11-45A07ADB3DDF}" srcOrd="0" destOrd="0" presId="urn:microsoft.com/office/officeart/2005/8/layout/process1"/>
    <dgm:cxn modelId="{484A0B00-8183-4411-8D41-0BB5A46AA25D}" type="presOf" srcId="{75C9078C-CA64-4B0E-AFC8-3F5BB72AD099}" destId="{A8071BE7-286A-4F01-823E-EE9BC384DF88}" srcOrd="0" destOrd="0" presId="urn:microsoft.com/office/officeart/2005/8/layout/process1"/>
    <dgm:cxn modelId="{39901269-37F5-4092-AA6B-D7D522B97C89}" type="presParOf" srcId="{126475ED-CB33-447C-851C-5A249C9365B0}" destId="{C5E9611A-6293-4BC5-AFAA-5333D2862A5A}" srcOrd="0" destOrd="0" presId="urn:microsoft.com/office/officeart/2005/8/layout/process1"/>
    <dgm:cxn modelId="{EFBEDFD3-DE8B-4022-AECA-051E1628B7E2}" type="presParOf" srcId="{126475ED-CB33-447C-851C-5A249C9365B0}" destId="{97237CCD-7149-438A-B035-90721ED49C34}" srcOrd="1" destOrd="0" presId="urn:microsoft.com/office/officeart/2005/8/layout/process1"/>
    <dgm:cxn modelId="{C3C97F45-BA05-4EB2-8E5E-A99134F9E0B8}" type="presParOf" srcId="{97237CCD-7149-438A-B035-90721ED49C34}" destId="{7DECA96F-26D4-4559-8B73-B7CD9CC1F50D}" srcOrd="0" destOrd="0" presId="urn:microsoft.com/office/officeart/2005/8/layout/process1"/>
    <dgm:cxn modelId="{0ECC1CB9-C946-4F36-B1E3-F39F58B0CBEB}" type="presParOf" srcId="{126475ED-CB33-447C-851C-5A249C9365B0}" destId="{1B98BA00-ADC3-4374-946E-395B39E6EF80}" srcOrd="2" destOrd="0" presId="urn:microsoft.com/office/officeart/2005/8/layout/process1"/>
    <dgm:cxn modelId="{317C07EC-1585-4E51-B541-C3C8BA2F36AE}" type="presParOf" srcId="{126475ED-CB33-447C-851C-5A249C9365B0}" destId="{CD57C990-E4BE-47A6-B271-3A3EBAFA37B4}" srcOrd="3" destOrd="0" presId="urn:microsoft.com/office/officeart/2005/8/layout/process1"/>
    <dgm:cxn modelId="{97C1A875-A4EE-4C19-8428-0B1D00061133}" type="presParOf" srcId="{CD57C990-E4BE-47A6-B271-3A3EBAFA37B4}" destId="{DF120445-30A7-495F-9EA8-322E65277BB3}" srcOrd="0" destOrd="0" presId="urn:microsoft.com/office/officeart/2005/8/layout/process1"/>
    <dgm:cxn modelId="{A4AAB438-CAD8-4266-8C7A-3EC3F5B10DC1}" type="presParOf" srcId="{126475ED-CB33-447C-851C-5A249C9365B0}" destId="{928DE7CE-3851-4E95-BB61-8F0BE5511C6D}" srcOrd="4" destOrd="0" presId="urn:microsoft.com/office/officeart/2005/8/layout/process1"/>
    <dgm:cxn modelId="{6C6E43EB-874A-412C-8B7E-022736AF6379}" type="presParOf" srcId="{126475ED-CB33-447C-851C-5A249C9365B0}" destId="{48CC7CB7-7E56-4158-9A11-45A07ADB3DDF}" srcOrd="5" destOrd="0" presId="urn:microsoft.com/office/officeart/2005/8/layout/process1"/>
    <dgm:cxn modelId="{8232F943-006B-46AE-8E23-6CFE457000B4}" type="presParOf" srcId="{48CC7CB7-7E56-4158-9A11-45A07ADB3DDF}" destId="{A0872EF1-4567-458D-9A14-6B950120BC31}" srcOrd="0" destOrd="0" presId="urn:microsoft.com/office/officeart/2005/8/layout/process1"/>
    <dgm:cxn modelId="{EAC6B3E9-661C-4BE5-8375-074C3BB220A0}" type="presParOf" srcId="{126475ED-CB33-447C-851C-5A249C9365B0}" destId="{A8071BE7-286A-4F01-823E-EE9BC384DF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92A60-9716-497B-B721-7EDE6215CB40}">
      <dsp:nvSpPr>
        <dsp:cNvPr id="0" name=""/>
        <dsp:cNvSpPr/>
      </dsp:nvSpPr>
      <dsp:spPr>
        <a:xfrm>
          <a:off x="3992703" y="31419"/>
          <a:ext cx="3948326" cy="20560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b="0" i="0" kern="1200" dirty="0"/>
            <a:t>Sette </a:t>
          </a:r>
          <a:r>
            <a:rPr lang="nb-NO" sz="2600" b="0" i="0" kern="1200" dirty="0" smtClean="0"/>
            <a:t>framtidens </a:t>
          </a:r>
          <a:r>
            <a:rPr lang="nb-NO" sz="2600" b="0" i="0" kern="1200" dirty="0"/>
            <a:t>kompetansebehov på dagsorden, teste ut metoder og tiltak for å avdekke disse. </a:t>
          </a:r>
          <a:endParaRPr lang="nb-NO" sz="2600" b="1" kern="1200" dirty="0"/>
        </a:p>
      </dsp:txBody>
      <dsp:txXfrm>
        <a:off x="3992703" y="31419"/>
        <a:ext cx="3948326" cy="2056069"/>
      </dsp:txXfrm>
    </dsp:sp>
    <dsp:sp modelId="{5C74581A-413D-4F39-8845-CF22D0C87BAE}">
      <dsp:nvSpPr>
        <dsp:cNvPr id="0" name=""/>
        <dsp:cNvSpPr/>
      </dsp:nvSpPr>
      <dsp:spPr>
        <a:xfrm>
          <a:off x="547282" y="1087625"/>
          <a:ext cx="3543578" cy="2126147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 dirty="0"/>
            <a:t>Sørge for informasjonsflyt og kunnskapsdeling på tvers av sektorer og forvaltningsnivå innen kompetansefeltet.</a:t>
          </a:r>
          <a:endParaRPr lang="nb-NO" sz="1600" b="1" kern="1200" dirty="0"/>
        </a:p>
      </dsp:txBody>
      <dsp:txXfrm>
        <a:off x="547282" y="1087625"/>
        <a:ext cx="3543578" cy="2126147"/>
      </dsp:txXfrm>
    </dsp:sp>
    <dsp:sp modelId="{272180E1-304D-4CCF-8E83-78F8EC75689C}">
      <dsp:nvSpPr>
        <dsp:cNvPr id="0" name=""/>
        <dsp:cNvSpPr/>
      </dsp:nvSpPr>
      <dsp:spPr>
        <a:xfrm>
          <a:off x="7866579" y="1055329"/>
          <a:ext cx="3543578" cy="2126147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 dirty="0"/>
            <a:t>Identifisere og bryte ned barrierer for regional samhandling, og stimulere til tiltak på tvers av bransjer og regioner. </a:t>
          </a:r>
          <a:endParaRPr lang="nb-NO" sz="1600" b="1" kern="1200" dirty="0"/>
        </a:p>
      </dsp:txBody>
      <dsp:txXfrm>
        <a:off x="7866579" y="1055329"/>
        <a:ext cx="3543578" cy="2126147"/>
      </dsp:txXfrm>
    </dsp:sp>
    <dsp:sp modelId="{F7038B04-AEC9-4E33-A4FC-32756E05839C}">
      <dsp:nvSpPr>
        <dsp:cNvPr id="0" name=""/>
        <dsp:cNvSpPr/>
      </dsp:nvSpPr>
      <dsp:spPr>
        <a:xfrm>
          <a:off x="176234" y="2946763"/>
          <a:ext cx="3543578" cy="2126147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 dirty="0"/>
            <a:t>Følge opp innspill fra samarbeidende fora og aktører, og initiere eller sette i gang tiltak etter behov.  </a:t>
          </a:r>
          <a:endParaRPr lang="nb-NO" sz="1600" kern="1200" dirty="0"/>
        </a:p>
      </dsp:txBody>
      <dsp:txXfrm>
        <a:off x="176234" y="2946763"/>
        <a:ext cx="3543578" cy="2126147"/>
      </dsp:txXfrm>
    </dsp:sp>
    <dsp:sp modelId="{012915D0-5044-4E35-8D96-A067F7EE4A92}">
      <dsp:nvSpPr>
        <dsp:cNvPr id="0" name=""/>
        <dsp:cNvSpPr/>
      </dsp:nvSpPr>
      <dsp:spPr>
        <a:xfrm>
          <a:off x="4223638" y="2964347"/>
          <a:ext cx="3543578" cy="2126147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kern="1200" dirty="0"/>
            <a:t>Stimulere til utvikling av nye relevante EVU-tilbud </a:t>
          </a:r>
          <a:endParaRPr lang="nb-NO" sz="1600" kern="1200" dirty="0"/>
        </a:p>
      </dsp:txBody>
      <dsp:txXfrm>
        <a:off x="4223638" y="2964347"/>
        <a:ext cx="3543578" cy="2126147"/>
      </dsp:txXfrm>
    </dsp:sp>
    <dsp:sp modelId="{4DAF391D-2BDA-4E7E-9E1A-3F3936CECE74}">
      <dsp:nvSpPr>
        <dsp:cNvPr id="0" name=""/>
        <dsp:cNvSpPr/>
      </dsp:nvSpPr>
      <dsp:spPr>
        <a:xfrm>
          <a:off x="8086423" y="2937961"/>
          <a:ext cx="3543578" cy="212614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i="0" u="none" kern="1200" dirty="0"/>
            <a:t>Videreutvikle strategier innenfor de 4 prioriterte strategiområdene</a:t>
          </a:r>
          <a:endParaRPr lang="nb-NO" sz="1600" kern="1200" dirty="0"/>
        </a:p>
      </dsp:txBody>
      <dsp:txXfrm>
        <a:off x="8086423" y="2937961"/>
        <a:ext cx="3543578" cy="2126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9611A-6293-4BC5-AFAA-5333D2862A5A}">
      <dsp:nvSpPr>
        <dsp:cNvPr id="0" name=""/>
        <dsp:cNvSpPr/>
      </dsp:nvSpPr>
      <dsp:spPr>
        <a:xfrm>
          <a:off x="10106" y="0"/>
          <a:ext cx="2264463" cy="243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>
              <a:latin typeface="Calibri" panose="020F0502020204030204" pitchFamily="34" charset="0"/>
              <a:cs typeface="Calibri" panose="020F0502020204030204" pitchFamily="34" charset="0"/>
            </a:rPr>
            <a:t>KARTLEGGE BEHOV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>
              <a:latin typeface="Calibri" panose="020F0502020204030204" pitchFamily="34" charset="0"/>
              <a:cs typeface="Calibri" panose="020F0502020204030204" pitchFamily="34" charset="0"/>
            </a:rPr>
            <a:t>Utvikle kunnskap om hva arbeidslivet etterspør</a:t>
          </a:r>
        </a:p>
      </dsp:txBody>
      <dsp:txXfrm>
        <a:off x="76430" y="66324"/>
        <a:ext cx="2131815" cy="2302413"/>
      </dsp:txXfrm>
    </dsp:sp>
    <dsp:sp modelId="{97237CCD-7149-438A-B035-90721ED49C34}">
      <dsp:nvSpPr>
        <dsp:cNvPr id="0" name=""/>
        <dsp:cNvSpPr/>
      </dsp:nvSpPr>
      <dsp:spPr>
        <a:xfrm>
          <a:off x="2483579" y="958359"/>
          <a:ext cx="443098" cy="518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kern="1200"/>
        </a:p>
      </dsp:txBody>
      <dsp:txXfrm>
        <a:off x="2483579" y="1062027"/>
        <a:ext cx="310169" cy="311005"/>
      </dsp:txXfrm>
    </dsp:sp>
    <dsp:sp modelId="{1B98BA00-ADC3-4374-946E-395B39E6EF80}">
      <dsp:nvSpPr>
        <dsp:cNvPr id="0" name=""/>
        <dsp:cNvSpPr/>
      </dsp:nvSpPr>
      <dsp:spPr>
        <a:xfrm>
          <a:off x="3110605" y="0"/>
          <a:ext cx="2264463" cy="2435061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>
              <a:latin typeface="+mn-lt"/>
            </a:rPr>
            <a:t>KVALIFISERE</a:t>
          </a:r>
          <a:br>
            <a:rPr lang="nb-NO" sz="2400" kern="1200">
              <a:latin typeface="+mn-lt"/>
            </a:rPr>
          </a:br>
          <a:r>
            <a:rPr lang="nb-NO" sz="2400" kern="1200">
              <a:latin typeface="+mn-lt"/>
            </a:rPr>
            <a:t/>
          </a:r>
          <a:br>
            <a:rPr lang="nb-NO" sz="2400" kern="1200">
              <a:latin typeface="+mn-lt"/>
            </a:rPr>
          </a:br>
          <a:r>
            <a:rPr lang="nb-NO" sz="2400" kern="1200" err="1">
              <a:latin typeface="+mn-lt"/>
            </a:rPr>
            <a:t>kvalifisere</a:t>
          </a:r>
          <a:r>
            <a:rPr lang="nb-NO" sz="2400" kern="1200">
              <a:latin typeface="+mn-lt"/>
            </a:rPr>
            <a:t> og rekruttere til arbeidslivet</a:t>
          </a:r>
        </a:p>
      </dsp:txBody>
      <dsp:txXfrm>
        <a:off x="3176929" y="66324"/>
        <a:ext cx="2131815" cy="2302413"/>
      </dsp:txXfrm>
    </dsp:sp>
    <dsp:sp modelId="{CD57C990-E4BE-47A6-B271-3A3EBAFA37B4}">
      <dsp:nvSpPr>
        <dsp:cNvPr id="0" name=""/>
        <dsp:cNvSpPr/>
      </dsp:nvSpPr>
      <dsp:spPr>
        <a:xfrm>
          <a:off x="5573435" y="958359"/>
          <a:ext cx="420536" cy="518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200" kern="1200"/>
        </a:p>
      </dsp:txBody>
      <dsp:txXfrm>
        <a:off x="5573435" y="1062027"/>
        <a:ext cx="294375" cy="311005"/>
      </dsp:txXfrm>
    </dsp:sp>
    <dsp:sp modelId="{928DE7CE-3851-4E95-BB61-8F0BE5511C6D}">
      <dsp:nvSpPr>
        <dsp:cNvPr id="0" name=""/>
        <dsp:cNvSpPr/>
      </dsp:nvSpPr>
      <dsp:spPr>
        <a:xfrm>
          <a:off x="6168533" y="0"/>
          <a:ext cx="2115900" cy="243506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>
              <a:latin typeface="Calibri" panose="020F0502020204030204" pitchFamily="34" charset="0"/>
              <a:cs typeface="Calibri" panose="020F0502020204030204" pitchFamily="34" charset="0"/>
            </a:rPr>
            <a:t>SKAPE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>
              <a:latin typeface="Calibri" panose="020F0502020204030204" pitchFamily="34" charset="0"/>
              <a:cs typeface="Calibri" panose="020F0502020204030204" pitchFamily="34" charset="0"/>
            </a:rPr>
            <a:t>Skape et attraktivt arbeidsliv</a:t>
          </a:r>
        </a:p>
      </dsp:txBody>
      <dsp:txXfrm>
        <a:off x="6230506" y="61973"/>
        <a:ext cx="1991954" cy="2311115"/>
      </dsp:txXfrm>
    </dsp:sp>
    <dsp:sp modelId="{48CC7CB7-7E56-4158-9A11-45A07ADB3DDF}">
      <dsp:nvSpPr>
        <dsp:cNvPr id="0" name=""/>
        <dsp:cNvSpPr/>
      </dsp:nvSpPr>
      <dsp:spPr>
        <a:xfrm>
          <a:off x="8504085" y="958359"/>
          <a:ext cx="465661" cy="518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kern="1200"/>
        </a:p>
      </dsp:txBody>
      <dsp:txXfrm>
        <a:off x="8504085" y="1062027"/>
        <a:ext cx="325963" cy="311005"/>
      </dsp:txXfrm>
    </dsp:sp>
    <dsp:sp modelId="{A8071BE7-286A-4F01-823E-EE9BC384DF88}">
      <dsp:nvSpPr>
        <dsp:cNvPr id="0" name=""/>
        <dsp:cNvSpPr/>
      </dsp:nvSpPr>
      <dsp:spPr>
        <a:xfrm>
          <a:off x="9163039" y="0"/>
          <a:ext cx="2329360" cy="243506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>
              <a:latin typeface="Calibri" panose="020F0502020204030204" pitchFamily="34" charset="0"/>
              <a:cs typeface="Calibri" panose="020F0502020204030204" pitchFamily="34" charset="0"/>
            </a:rPr>
            <a:t>VIDEREUTVIKLE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>
              <a:latin typeface="Calibri" panose="020F0502020204030204" pitchFamily="34" charset="0"/>
              <a:cs typeface="Calibri" panose="020F0502020204030204" pitchFamily="34" charset="0"/>
            </a:rPr>
            <a:t>Ta i bruk og videreutvikle kompetansen i arbeidslivet.</a:t>
          </a:r>
        </a:p>
      </dsp:txBody>
      <dsp:txXfrm>
        <a:off x="9231264" y="68225"/>
        <a:ext cx="2192910" cy="2298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2663DFF-F5E6-A641-B1D9-487478BFA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39C451-3E9F-EC4A-94E2-7C8EE072A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95A62-CB4F-E64D-AFBC-9CADD66557A9}" type="datetimeFigureOut">
              <a:t>02.09.2021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960CF4-DD2A-0E4D-A8C3-61791E70A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E8AD23-CA05-CB40-9A34-E49153598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39EB3-34C9-8843-9913-86F3EA6F6C4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03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1A01F-C499-2F40-AC2E-FC137C794CC3}" type="datetimeFigureOut">
              <a:t>02.09.2021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4B90B-D9D0-CF4A-AF8C-8A35A1EBDF6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12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8200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8316820-6A6E-443E-8C75-D06648E2F3A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98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BE33B88-C6A7-6045-8066-23F3C346F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2516513"/>
            <a:ext cx="11111876" cy="424732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8E7BFE-7A39-0C47-B469-02C42EB2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Ramme 8">
            <a:extLst>
              <a:ext uri="{FF2B5EF4-FFF2-40B4-BE49-F238E27FC236}">
                <a16:creationId xmlns:a16="http://schemas.microsoft.com/office/drawing/2014/main" id="{2A2CB12F-8912-4749-89CE-E254195B8D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amme 4">
            <a:extLst>
              <a:ext uri="{FF2B5EF4-FFF2-40B4-BE49-F238E27FC236}">
                <a16:creationId xmlns:a16="http://schemas.microsoft.com/office/drawing/2014/main" id="{766CABA0-D8E2-3842-88C0-7D633E6779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77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fremheving">
    <p:bg>
      <p:bgPr>
        <a:solidFill>
          <a:srgbClr val="55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D08A79-50D1-AD40-A3C9-1C82E31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E454ABAC-B7B4-A44A-A7E5-175EBFFF0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308" y="5353615"/>
            <a:ext cx="10437197" cy="313932"/>
          </a:xfrm>
        </p:spPr>
        <p:txBody>
          <a:bodyPr/>
          <a:lstStyle>
            <a:lvl1pPr algn="ctr">
              <a:defRPr b="0" i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886460-AE96-D34C-8102-0E628D34F5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379946AA-F410-B94E-BFC5-A70EE252D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08" y="1543666"/>
            <a:ext cx="10437197" cy="3549444"/>
          </a:xfrm>
        </p:spPr>
        <p:txBody>
          <a:bodyPr anchor="ctr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1AA775-A96E-BE40-A770-D9B674A99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terk fremheving">
    <p:bg>
      <p:bgPr>
        <a:solidFill>
          <a:srgbClr val="F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D08A79-50D1-AD40-A3C9-1C82E31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662" y="537909"/>
            <a:ext cx="2758421" cy="409376"/>
          </a:xfrm>
          <a:prstGeom prst="rect">
            <a:avLst/>
          </a:prstGeom>
        </p:spPr>
      </p:pic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E454ABAC-B7B4-A44A-A7E5-175EBFFF0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308" y="5353615"/>
            <a:ext cx="10437197" cy="424732"/>
          </a:xfrm>
        </p:spPr>
        <p:txBody>
          <a:bodyPr/>
          <a:lstStyle>
            <a:lvl1pPr algn="ctr">
              <a:defRPr b="0" i="1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D126C6A-9D62-AF42-9A6A-01955B8D44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Montserrat Medium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C148F07F-93AB-D74D-9B53-5AF76C0913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08" y="1543666"/>
            <a:ext cx="10437197" cy="3549444"/>
          </a:xfrm>
        </p:spPr>
        <p:txBody>
          <a:bodyPr anchor="ctr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8" name="Ramme 7">
            <a:extLst>
              <a:ext uri="{FF2B5EF4-FFF2-40B4-BE49-F238E27FC236}">
                <a16:creationId xmlns:a16="http://schemas.microsoft.com/office/drawing/2014/main" id="{C060C686-FA38-A044-9D84-BC1FE58320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D5F6718-C5B6-6F44-8F1D-4B0CD824E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62" y="537909"/>
            <a:ext cx="2758421" cy="409376"/>
          </a:xfrm>
          <a:prstGeom prst="rect">
            <a:avLst/>
          </a:prstGeom>
        </p:spPr>
      </p:pic>
      <p:sp>
        <p:nvSpPr>
          <p:cNvPr id="10" name="Ramme 9">
            <a:extLst>
              <a:ext uri="{FF2B5EF4-FFF2-40B4-BE49-F238E27FC236}">
                <a16:creationId xmlns:a16="http://schemas.microsoft.com/office/drawing/2014/main" id="{EFF74E8F-83E0-8441-9262-0A3223EF7A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8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sid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7CD16466-8BB8-834E-95B3-B0214CF4894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5937" y="2383436"/>
            <a:ext cx="11160125" cy="3745902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95681234-1915-3C4C-AFA5-14B7B9138D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75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sid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7CD16466-8BB8-834E-95B3-B0214CF4894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5937" y="2383436"/>
            <a:ext cx="5327651" cy="3745902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Plassholder for diagram 3">
            <a:extLst>
              <a:ext uri="{FF2B5EF4-FFF2-40B4-BE49-F238E27FC236}">
                <a16:creationId xmlns:a16="http://schemas.microsoft.com/office/drawing/2014/main" id="{12EE5EAF-E14D-A04F-B214-FDCE188124C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48413" y="2383436"/>
            <a:ext cx="5327650" cy="3745902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9" name="Ramme 8">
            <a:extLst>
              <a:ext uri="{FF2B5EF4-FFF2-40B4-BE49-F238E27FC236}">
                <a16:creationId xmlns:a16="http://schemas.microsoft.com/office/drawing/2014/main" id="{3C2B4CAA-3B67-7A4A-A130-5E507F018E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76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1570900"/>
            <a:ext cx="5327651" cy="455843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5D8CB01-86E2-394D-BD92-20F63164A08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348412" y="1570899"/>
            <a:ext cx="5327649" cy="4558438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B22415A8-1347-794B-B254-FC803601E3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6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D1986C2-9E06-4346-A504-8EBEDB409C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9949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01AEFF30-A2C1-9D44-9607-C1438842BF8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205053" cy="6858000"/>
          </a:xfrm>
        </p:spPr>
        <p:txBody>
          <a:bodyPr>
            <a:noAutofit/>
          </a:bodyPr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360746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1570900"/>
            <a:ext cx="5327651" cy="455843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F75A260E-1A8F-8848-8F8A-602F945CE11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6348412" y="1570900"/>
            <a:ext cx="5327651" cy="4558438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680BCBBD-1C19-1E40-B658-5B36E6E69B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982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76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B4BA-7852-47ED-A4F6-88C3BDA6F509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1FB5-F627-436E-927F-3DE12FF8DC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05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– landskap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44EB26C8-F3E6-5C48-85BB-9AD1143ACD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736476"/>
            <a:ext cx="12192000" cy="412152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BE33B88-C6A7-6045-8066-23F3C346F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945014"/>
            <a:ext cx="11111876" cy="424732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8E7BFE-7A39-0C47-B469-02C42EB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74253"/>
            <a:ext cx="11111876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39445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308932C8-9271-45D0-ACB0-B27F770A92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998" y="2516511"/>
            <a:ext cx="11111880" cy="424729"/>
          </a:xfrm>
        </p:spPr>
        <p:txBody>
          <a:bodyPr/>
          <a:lstStyle>
            <a:lvl1pPr marL="0">
              <a:lnSpc>
                <a:spcPts val="26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D81F700-268F-40B5-B56E-10C9EF7020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Ramme 8">
            <a:extLst>
              <a:ext uri="{FF2B5EF4-FFF2-40B4-BE49-F238E27FC236}">
                <a16:creationId xmlns:a16="http://schemas.microsoft.com/office/drawing/2014/main" id="{465CEAD4-654C-4DF9-B4BF-5D9805955516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Ramme 4">
            <a:extLst>
              <a:ext uri="{FF2B5EF4-FFF2-40B4-BE49-F238E27FC236}">
                <a16:creationId xmlns:a16="http://schemas.microsoft.com/office/drawing/2014/main" id="{7A16A188-B130-48FE-8111-8C9777B9B4DE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99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– landskap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6">
            <a:extLst>
              <a:ext uri="{FF2B5EF4-FFF2-40B4-BE49-F238E27FC236}">
                <a16:creationId xmlns:a16="http://schemas.microsoft.com/office/drawing/2014/main" id="{69302DAD-1EEB-48FE-B8C0-16B5631EE54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736479"/>
            <a:ext cx="12191996" cy="4121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53002680-7773-4438-837C-1E5E5A409B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998" y="1945011"/>
            <a:ext cx="11111880" cy="424729"/>
          </a:xfrm>
        </p:spPr>
        <p:txBody>
          <a:bodyPr/>
          <a:lstStyle>
            <a:lvl1pPr marL="0">
              <a:lnSpc>
                <a:spcPts val="26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9BF021B-B90F-4984-87E3-AE71E33CC2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998" y="1374251"/>
            <a:ext cx="11111880" cy="5909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4680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– portrett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8175B9BE-A377-47AF-A645-6F12A7F499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998" y="2894770"/>
            <a:ext cx="5264648" cy="759180"/>
          </a:xfrm>
        </p:spPr>
        <p:txBody>
          <a:bodyPr/>
          <a:lstStyle>
            <a:lvl1pPr marL="0">
              <a:lnSpc>
                <a:spcPts val="26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1D67D3D0-4F2A-47DE-9C18-E91C2A2C7D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998" y="1799566"/>
            <a:ext cx="5264648" cy="1089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2CED0A86-DB66-42F6-9131-9D75EDD0D1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87349" y="0"/>
            <a:ext cx="5804647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24691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stittel">
    <p:bg>
      <p:bgPr>
        <a:solidFill>
          <a:srgbClr val="55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7878E73C-C073-4E5F-B556-EAD11CFF7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1" y="533771"/>
            <a:ext cx="2758424" cy="4176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AAF224D4-F593-41FA-A9AD-1C735EC38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998" y="1945751"/>
            <a:ext cx="11111880" cy="59093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E769C-51DA-4ACA-BE77-3DED6A70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1" y="533771"/>
            <a:ext cx="2758424" cy="4176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4733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37B313-AF28-4955-AD0E-0575E8716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1570902"/>
            <a:ext cx="11160123" cy="5909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unntekst 7">
            <a:extLst>
              <a:ext uri="{FF2B5EF4-FFF2-40B4-BE49-F238E27FC236}">
                <a16:creationId xmlns:a16="http://schemas.microsoft.com/office/drawing/2014/main" id="{0267EB10-794B-46AD-A56D-E285D330FD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14">
            <a:extLst>
              <a:ext uri="{FF2B5EF4-FFF2-40B4-BE49-F238E27FC236}">
                <a16:creationId xmlns:a16="http://schemas.microsoft.com/office/drawing/2014/main" id="{D81E6A82-C40A-4886-8AC1-C943737478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931" y="2612916"/>
            <a:ext cx="11160123" cy="35164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amme 5">
            <a:extLst>
              <a:ext uri="{FF2B5EF4-FFF2-40B4-BE49-F238E27FC236}">
                <a16:creationId xmlns:a16="http://schemas.microsoft.com/office/drawing/2014/main" id="{B59E5901-B480-4D4C-92AB-D26DEE9B4E9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6" name="Ramme 6">
            <a:extLst>
              <a:ext uri="{FF2B5EF4-FFF2-40B4-BE49-F238E27FC236}">
                <a16:creationId xmlns:a16="http://schemas.microsoft.com/office/drawing/2014/main" id="{00A8C91C-2032-4EA5-B998-1450AAF8AD9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52839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list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86299B-738E-43F5-B486-0FA883AA9C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1570902"/>
            <a:ext cx="11160123" cy="5909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unntekst 7">
            <a:extLst>
              <a:ext uri="{FF2B5EF4-FFF2-40B4-BE49-F238E27FC236}">
                <a16:creationId xmlns:a16="http://schemas.microsoft.com/office/drawing/2014/main" id="{F81D7A39-A7EA-43E1-B467-D5B8400C5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14">
            <a:extLst>
              <a:ext uri="{FF2B5EF4-FFF2-40B4-BE49-F238E27FC236}">
                <a16:creationId xmlns:a16="http://schemas.microsoft.com/office/drawing/2014/main" id="{83266ABA-B4CE-436C-9C6D-19B2A54030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30" y="2612916"/>
            <a:ext cx="11412534" cy="3516416"/>
          </a:xfrm>
        </p:spPr>
        <p:txBody>
          <a:bodyPr>
            <a:noAutofit/>
          </a:bodyPr>
          <a:lstStyle>
            <a:lvl1pPr marL="223835" indent="-214317">
              <a:spcBef>
                <a:spcPts val="1600"/>
              </a:spcBef>
              <a:buClr>
                <a:srgbClr val="556464"/>
              </a:buClr>
              <a:buSzPct val="80000"/>
              <a:buFont typeface="Arial" pitchFamily="34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amme 15">
            <a:extLst>
              <a:ext uri="{FF2B5EF4-FFF2-40B4-BE49-F238E27FC236}">
                <a16:creationId xmlns:a16="http://schemas.microsoft.com/office/drawing/2014/main" id="{F7636E5E-8294-4492-9C15-53E9BDD7A971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D0D33E59-1472-49D7-9165-97C16BB2462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665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list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592BC-B611-4E7E-A43A-5D7B9A375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1570902"/>
            <a:ext cx="11160123" cy="5909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unntekst 7">
            <a:extLst>
              <a:ext uri="{FF2B5EF4-FFF2-40B4-BE49-F238E27FC236}">
                <a16:creationId xmlns:a16="http://schemas.microsoft.com/office/drawing/2014/main" id="{8750FCEE-FE6E-42D8-8532-9E5A6BF3A6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14">
            <a:extLst>
              <a:ext uri="{FF2B5EF4-FFF2-40B4-BE49-F238E27FC236}">
                <a16:creationId xmlns:a16="http://schemas.microsoft.com/office/drawing/2014/main" id="{9827A8C1-350E-405C-8426-39F360E942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30" y="2612916"/>
            <a:ext cx="11412534" cy="3516416"/>
          </a:xfrm>
        </p:spPr>
        <p:txBody>
          <a:bodyPr>
            <a:noAutofit/>
          </a:bodyPr>
          <a:lstStyle>
            <a:lvl1pPr marL="223835" indent="-214317">
              <a:spcBef>
                <a:spcPts val="1600"/>
              </a:spcBef>
              <a:buClr>
                <a:srgbClr val="556464"/>
              </a:buClr>
              <a:buSzPct val="80000"/>
              <a:buFont typeface="Arial" pitchFamily="34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amme 4">
            <a:extLst>
              <a:ext uri="{FF2B5EF4-FFF2-40B4-BE49-F238E27FC236}">
                <a16:creationId xmlns:a16="http://schemas.microsoft.com/office/drawing/2014/main" id="{33AF6FC2-F104-4D63-87DB-DCD4E585A93E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47FAA26A-608B-47F6-A299-DC31995CAB13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87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7">
            <a:extLst>
              <a:ext uri="{FF2B5EF4-FFF2-40B4-BE49-F238E27FC236}">
                <a16:creationId xmlns:a16="http://schemas.microsoft.com/office/drawing/2014/main" id="{5861799E-3C27-4EE7-8819-19C1F1F121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3" name="Plassholder for tekst 14">
            <a:extLst>
              <a:ext uri="{FF2B5EF4-FFF2-40B4-BE49-F238E27FC236}">
                <a16:creationId xmlns:a16="http://schemas.microsoft.com/office/drawing/2014/main" id="{9893AA4E-94FE-4A72-AE98-211DE476BE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941" y="1570902"/>
            <a:ext cx="5327651" cy="455843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amme 5">
            <a:extLst>
              <a:ext uri="{FF2B5EF4-FFF2-40B4-BE49-F238E27FC236}">
                <a16:creationId xmlns:a16="http://schemas.microsoft.com/office/drawing/2014/main" id="{526BD491-4859-40EB-A732-F513CDE0A0A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E2C90752-BB2F-4904-B5D8-11FB2C996C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48414" y="1570902"/>
            <a:ext cx="5327651" cy="45584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6" name="Ramme 6">
            <a:extLst>
              <a:ext uri="{FF2B5EF4-FFF2-40B4-BE49-F238E27FC236}">
                <a16:creationId xmlns:a16="http://schemas.microsoft.com/office/drawing/2014/main" id="{313AF0E6-0693-41D0-BD2F-014CFC2B74C3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799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0">
            <a:extLst>
              <a:ext uri="{FF2B5EF4-FFF2-40B4-BE49-F238E27FC236}">
                <a16:creationId xmlns:a16="http://schemas.microsoft.com/office/drawing/2014/main" id="{06295745-F839-4B9C-9F2A-AE2D0214E6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305" y="5353610"/>
            <a:ext cx="10437199" cy="313931"/>
          </a:xfrm>
        </p:spPr>
        <p:txBody>
          <a:bodyPr anchorCtr="1"/>
          <a:lstStyle>
            <a:lvl1pPr algn="ctr">
              <a:defRPr i="1">
                <a:latin typeface="Montserrat" pitchFamily="2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3" name="Plassholder for bunntekst 13">
            <a:extLst>
              <a:ext uri="{FF2B5EF4-FFF2-40B4-BE49-F238E27FC236}">
                <a16:creationId xmlns:a16="http://schemas.microsoft.com/office/drawing/2014/main" id="{8009355B-97BB-4123-89E6-BAA1792473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10">
            <a:extLst>
              <a:ext uri="{FF2B5EF4-FFF2-40B4-BE49-F238E27FC236}">
                <a16:creationId xmlns:a16="http://schemas.microsoft.com/office/drawing/2014/main" id="{C22FD909-9557-4667-A533-03CB4CFDF9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305" y="1543662"/>
            <a:ext cx="10437199" cy="3549444"/>
          </a:xfrm>
        </p:spPr>
        <p:txBody>
          <a:bodyPr anchor="ctr" anchorCtr="1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>
                <a:latin typeface="Montserrat" pitchFamily="2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5" name="Ramme 16">
            <a:extLst>
              <a:ext uri="{FF2B5EF4-FFF2-40B4-BE49-F238E27FC236}">
                <a16:creationId xmlns:a16="http://schemas.microsoft.com/office/drawing/2014/main" id="{17CB7AB6-56D0-4021-B3B2-D93A700672B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E5856970-611E-4767-A10C-A17BF37214D3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986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fremheving">
    <p:bg>
      <p:bgPr>
        <a:solidFill>
          <a:srgbClr val="55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C417A1E0-2053-4BDE-85E4-C983EE02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1" y="533771"/>
            <a:ext cx="2758424" cy="4176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ssholder for tekst 10">
            <a:extLst>
              <a:ext uri="{FF2B5EF4-FFF2-40B4-BE49-F238E27FC236}">
                <a16:creationId xmlns:a16="http://schemas.microsoft.com/office/drawing/2014/main" id="{514A3AFA-9BD0-4DFE-9819-0D18B465F6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305" y="5353610"/>
            <a:ext cx="10437199" cy="313931"/>
          </a:xfrm>
        </p:spPr>
        <p:txBody>
          <a:bodyPr anchorCtr="1"/>
          <a:lstStyle>
            <a:lvl1pPr algn="ctr">
              <a:defRPr i="1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12B287-4C47-4009-99F8-2B1DC1F978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Montserrat Medium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5" name="Plassholder for tekst 10">
            <a:extLst>
              <a:ext uri="{FF2B5EF4-FFF2-40B4-BE49-F238E27FC236}">
                <a16:creationId xmlns:a16="http://schemas.microsoft.com/office/drawing/2014/main" id="{DB4FF13A-3AB6-448D-8CE4-BB8EAE6A0A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305" y="1543662"/>
            <a:ext cx="10437199" cy="3549444"/>
          </a:xfrm>
        </p:spPr>
        <p:txBody>
          <a:bodyPr anchor="ctr" anchorCtr="1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1345A31-4AF4-4DD0-B7CD-B1A9BFB33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1" y="533771"/>
            <a:ext cx="2758424" cy="4176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907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– portrett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BE33B88-C6A7-6045-8066-23F3C346FE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2894767"/>
            <a:ext cx="5264649" cy="759182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legge til en undertittel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8E7BFE-7A39-0C47-B469-02C42EB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799571"/>
            <a:ext cx="5264649" cy="1089529"/>
          </a:xfrm>
        </p:spPr>
        <p:txBody>
          <a:bodyPr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44EB26C8-F3E6-5C48-85BB-9AD1143ACD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7352" y="0"/>
            <a:ext cx="5804647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9282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terk fremheving">
    <p:bg>
      <p:bgPr>
        <a:solidFill>
          <a:srgbClr val="F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2EBADFA7-D66E-4780-BE3A-A62B464A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661" y="537904"/>
            <a:ext cx="2758424" cy="4093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ssholder for tekst 10">
            <a:extLst>
              <a:ext uri="{FF2B5EF4-FFF2-40B4-BE49-F238E27FC236}">
                <a16:creationId xmlns:a16="http://schemas.microsoft.com/office/drawing/2014/main" id="{32AEFDCC-5B1B-4B6A-9D53-A2289CA06F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305" y="5353610"/>
            <a:ext cx="10437199" cy="424729"/>
          </a:xfrm>
        </p:spPr>
        <p:txBody>
          <a:bodyPr anchorCtr="1"/>
          <a:lstStyle>
            <a:lvl1pPr algn="ctr">
              <a:defRPr i="1">
                <a:latin typeface="Montserrat" pitchFamily="2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4" name="Plassholder for bunntekst 1">
            <a:extLst>
              <a:ext uri="{FF2B5EF4-FFF2-40B4-BE49-F238E27FC236}">
                <a16:creationId xmlns:a16="http://schemas.microsoft.com/office/drawing/2014/main" id="{C0364905-DE9B-4A98-8A56-BB457599E7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Montserrat Medium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5" name="Plassholder for tekst 10">
            <a:extLst>
              <a:ext uri="{FF2B5EF4-FFF2-40B4-BE49-F238E27FC236}">
                <a16:creationId xmlns:a16="http://schemas.microsoft.com/office/drawing/2014/main" id="{2C3A1C02-02D4-4BF0-A32B-A0D3EB51FC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305" y="1543662"/>
            <a:ext cx="10437199" cy="3549444"/>
          </a:xfrm>
        </p:spPr>
        <p:txBody>
          <a:bodyPr anchor="ctr" anchorCtr="1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>
                <a:latin typeface="Montserrat" pitchFamily="2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6" name="Ramme 7">
            <a:extLst>
              <a:ext uri="{FF2B5EF4-FFF2-40B4-BE49-F238E27FC236}">
                <a16:creationId xmlns:a16="http://schemas.microsoft.com/office/drawing/2014/main" id="{806A448C-714D-4756-86F4-0862D142AA1A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0C0BD358-DFAA-4C1E-BF8A-CE18726D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661" y="537904"/>
            <a:ext cx="2758424" cy="4093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amme 9">
            <a:extLst>
              <a:ext uri="{FF2B5EF4-FFF2-40B4-BE49-F238E27FC236}">
                <a16:creationId xmlns:a16="http://schemas.microsoft.com/office/drawing/2014/main" id="{1195C144-2169-41C1-9FFF-02783BA5A1F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77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sid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1DD2DD-12A1-4233-9470-9198B95902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1570902"/>
            <a:ext cx="11160123" cy="5909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unntekst 7">
            <a:extLst>
              <a:ext uri="{FF2B5EF4-FFF2-40B4-BE49-F238E27FC236}">
                <a16:creationId xmlns:a16="http://schemas.microsoft.com/office/drawing/2014/main" id="{492EFA2F-6BF8-44E8-8BB8-16F4059B7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Ramme 5">
            <a:extLst>
              <a:ext uri="{FF2B5EF4-FFF2-40B4-BE49-F238E27FC236}">
                <a16:creationId xmlns:a16="http://schemas.microsoft.com/office/drawing/2014/main" id="{AFE18988-4CDB-4450-A931-9F7BB429E131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Plassholder for diagram 3">
            <a:extLst>
              <a:ext uri="{FF2B5EF4-FFF2-40B4-BE49-F238E27FC236}">
                <a16:creationId xmlns:a16="http://schemas.microsoft.com/office/drawing/2014/main" id="{1655E858-69FC-40C5-B788-AF20A459A032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515941" y="2383438"/>
            <a:ext cx="11160123" cy="374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ikonet for å legge til et diagram</a:t>
            </a:r>
          </a:p>
        </p:txBody>
      </p:sp>
      <p:sp>
        <p:nvSpPr>
          <p:cNvPr id="6" name="Ramme 6">
            <a:extLst>
              <a:ext uri="{FF2B5EF4-FFF2-40B4-BE49-F238E27FC236}">
                <a16:creationId xmlns:a16="http://schemas.microsoft.com/office/drawing/2014/main" id="{8B623293-7FA2-4F36-9F22-63AE3E75E74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172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sid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967AA4-E937-408A-BED7-FC66A40EA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1570902"/>
            <a:ext cx="11160123" cy="5909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unntekst 7">
            <a:extLst>
              <a:ext uri="{FF2B5EF4-FFF2-40B4-BE49-F238E27FC236}">
                <a16:creationId xmlns:a16="http://schemas.microsoft.com/office/drawing/2014/main" id="{A160E835-AB50-429D-A456-486030D6E0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Ramme 5">
            <a:extLst>
              <a:ext uri="{FF2B5EF4-FFF2-40B4-BE49-F238E27FC236}">
                <a16:creationId xmlns:a16="http://schemas.microsoft.com/office/drawing/2014/main" id="{0C16677F-4112-4376-B4C0-721642FA59C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Plassholder for diagram 3">
            <a:extLst>
              <a:ext uri="{FF2B5EF4-FFF2-40B4-BE49-F238E27FC236}">
                <a16:creationId xmlns:a16="http://schemas.microsoft.com/office/drawing/2014/main" id="{C624F829-9B5F-430D-B03E-50847BC4445F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515941" y="2383438"/>
            <a:ext cx="5327651" cy="374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ikonet for å legge til et diagram</a:t>
            </a:r>
          </a:p>
        </p:txBody>
      </p:sp>
      <p:sp>
        <p:nvSpPr>
          <p:cNvPr id="6" name="Plassholder for diagram 3">
            <a:extLst>
              <a:ext uri="{FF2B5EF4-FFF2-40B4-BE49-F238E27FC236}">
                <a16:creationId xmlns:a16="http://schemas.microsoft.com/office/drawing/2014/main" id="{446ED8E9-4CA9-406E-93E6-155BC3878A89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6348414" y="2383438"/>
            <a:ext cx="5327651" cy="374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ikonet for å legge til et diagram</a:t>
            </a:r>
          </a:p>
        </p:txBody>
      </p:sp>
      <p:sp>
        <p:nvSpPr>
          <p:cNvPr id="7" name="Ramme 8">
            <a:extLst>
              <a:ext uri="{FF2B5EF4-FFF2-40B4-BE49-F238E27FC236}">
                <a16:creationId xmlns:a16="http://schemas.microsoft.com/office/drawing/2014/main" id="{0B228D0F-38FE-4E3A-9BA6-C0D74DE03EB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134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7">
            <a:extLst>
              <a:ext uri="{FF2B5EF4-FFF2-40B4-BE49-F238E27FC236}">
                <a16:creationId xmlns:a16="http://schemas.microsoft.com/office/drawing/2014/main" id="{2450D9CE-D5A9-42FF-91E0-8373BC6A82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3" name="Plassholder for tekst 14">
            <a:extLst>
              <a:ext uri="{FF2B5EF4-FFF2-40B4-BE49-F238E27FC236}">
                <a16:creationId xmlns:a16="http://schemas.microsoft.com/office/drawing/2014/main" id="{89918FC6-1D0B-43E4-A24E-C88867C8C9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941" y="1570902"/>
            <a:ext cx="5327651" cy="455843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amme 5">
            <a:extLst>
              <a:ext uri="{FF2B5EF4-FFF2-40B4-BE49-F238E27FC236}">
                <a16:creationId xmlns:a16="http://schemas.microsoft.com/office/drawing/2014/main" id="{BEA6F6EC-286B-4464-B82F-C85C97AFE5DA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Plassholder for diagram 3">
            <a:extLst>
              <a:ext uri="{FF2B5EF4-FFF2-40B4-BE49-F238E27FC236}">
                <a16:creationId xmlns:a16="http://schemas.microsoft.com/office/drawing/2014/main" id="{AF0BECF1-2386-4989-A175-05B22C3EBB60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6348414" y="1570902"/>
            <a:ext cx="5327651" cy="45584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ikonet for å legge til et diagram</a:t>
            </a:r>
          </a:p>
        </p:txBody>
      </p:sp>
      <p:sp>
        <p:nvSpPr>
          <p:cNvPr id="6" name="Ramme 6">
            <a:extLst>
              <a:ext uri="{FF2B5EF4-FFF2-40B4-BE49-F238E27FC236}">
                <a16:creationId xmlns:a16="http://schemas.microsoft.com/office/drawing/2014/main" id="{8E0089F8-46B9-4F7D-ACE9-C474F582887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562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3">
            <a:extLst>
              <a:ext uri="{FF2B5EF4-FFF2-40B4-BE49-F238E27FC236}">
                <a16:creationId xmlns:a16="http://schemas.microsoft.com/office/drawing/2014/main" id="{C375C770-B880-4F9D-A1AC-6F628639952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339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media 2">
            <a:extLst>
              <a:ext uri="{FF2B5EF4-FFF2-40B4-BE49-F238E27FC236}">
                <a16:creationId xmlns:a16="http://schemas.microsoft.com/office/drawing/2014/main" id="{CCD7302D-C9FB-49CE-895B-30109867F1C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0"/>
            <a:ext cx="12205054" cy="685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819126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7">
            <a:extLst>
              <a:ext uri="{FF2B5EF4-FFF2-40B4-BE49-F238E27FC236}">
                <a16:creationId xmlns:a16="http://schemas.microsoft.com/office/drawing/2014/main" id="{5F8ED081-D777-486C-B061-3448D55C4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3" name="Plassholder for tekst 14">
            <a:extLst>
              <a:ext uri="{FF2B5EF4-FFF2-40B4-BE49-F238E27FC236}">
                <a16:creationId xmlns:a16="http://schemas.microsoft.com/office/drawing/2014/main" id="{EEC27EDB-C756-4C04-B221-4B338AD56B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941" y="1570902"/>
            <a:ext cx="5327651" cy="455843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amme 5">
            <a:extLst>
              <a:ext uri="{FF2B5EF4-FFF2-40B4-BE49-F238E27FC236}">
                <a16:creationId xmlns:a16="http://schemas.microsoft.com/office/drawing/2014/main" id="{34ECD437-7153-48CD-97B8-BB3EFA98B00B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Plassholder for media 3">
            <a:extLst>
              <a:ext uri="{FF2B5EF4-FFF2-40B4-BE49-F238E27FC236}">
                <a16:creationId xmlns:a16="http://schemas.microsoft.com/office/drawing/2014/main" id="{7D134363-3367-42DC-8368-CC9D87484B0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48414" y="1570902"/>
            <a:ext cx="5327651" cy="45584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ikonet for å legge til media</a:t>
            </a:r>
          </a:p>
        </p:txBody>
      </p:sp>
      <p:sp>
        <p:nvSpPr>
          <p:cNvPr id="6" name="Ramme 6">
            <a:extLst>
              <a:ext uri="{FF2B5EF4-FFF2-40B4-BE49-F238E27FC236}">
                <a16:creationId xmlns:a16="http://schemas.microsoft.com/office/drawing/2014/main" id="{DEEB2C09-29F4-4948-B44E-189BBCEE283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>
              <a:gd name="f5" fmla="val 1990"/>
            </a:avLst>
            <a:gdLst>
              <a:gd name="f1" fmla="val w"/>
              <a:gd name="f2" fmla="val h"/>
              <a:gd name="f3" fmla="val ss"/>
              <a:gd name="f4" fmla="val 0"/>
              <a:gd name="f5" fmla="val 199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*/ f28 f10 1"/>
              <a:gd name="f30" fmla="*/ f29 1 100000"/>
              <a:gd name="f31" fmla="+- f21 0 f30"/>
              <a:gd name="f32" fmla="+- f22 0 f30"/>
              <a:gd name="f33" fmla="*/ f30 f18 1"/>
              <a:gd name="f34" fmla="*/ f31 f18 1"/>
              <a:gd name="f35" fmla="*/ f3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3" r="f34" b="f35"/>
            <a:pathLst>
              <a:path>
                <a:moveTo>
                  <a:pt x="f23" y="f23"/>
                </a:moveTo>
                <a:lnTo>
                  <a:pt x="f26" y="f23"/>
                </a:lnTo>
                <a:lnTo>
                  <a:pt x="f26" y="f27"/>
                </a:lnTo>
                <a:lnTo>
                  <a:pt x="f23" y="f27"/>
                </a:lnTo>
                <a:close/>
                <a:moveTo>
                  <a:pt x="f33" y="f33"/>
                </a:moveTo>
                <a:lnTo>
                  <a:pt x="f33" y="f35"/>
                </a:lnTo>
                <a:lnTo>
                  <a:pt x="f34" y="f35"/>
                </a:lnTo>
                <a:lnTo>
                  <a:pt x="f34" y="f33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417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01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sjonstittel">
    <p:bg>
      <p:bgPr>
        <a:solidFill>
          <a:srgbClr val="55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D08A79-50D1-AD40-A3C9-1C82E31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3675E42F-0DF0-3348-8415-56E9B260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45752"/>
            <a:ext cx="11111876" cy="590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334F5EF-488F-614B-B3EB-389E14939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662" y="533773"/>
            <a:ext cx="2758421" cy="4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2612920"/>
            <a:ext cx="11160127" cy="351641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58048EE3-27F8-6446-9371-B64BE57A4E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93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list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26" y="2612920"/>
            <a:ext cx="11412538" cy="3516418"/>
          </a:xfrm>
        </p:spPr>
        <p:txBody>
          <a:bodyPr>
            <a:noAutofit/>
          </a:bodyPr>
          <a:lstStyle>
            <a:lvl1pPr marL="223838" indent="-214313">
              <a:spcBef>
                <a:spcPts val="1600"/>
              </a:spcBef>
              <a:buClr>
                <a:srgbClr val="556464"/>
              </a:buClr>
              <a:buSzPct val="8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Ramme 15">
            <a:extLst>
              <a:ext uri="{FF2B5EF4-FFF2-40B4-BE49-F238E27FC236}">
                <a16:creationId xmlns:a16="http://schemas.microsoft.com/office/drawing/2014/main" id="{05569550-99D1-754F-A61F-C89928365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6458A626-91DD-3F4C-BD7D-38B73D38F2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21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liste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C9CECB09-B8E6-CD44-8972-62F2FE77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70899"/>
            <a:ext cx="11160125" cy="5909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526" y="2612920"/>
            <a:ext cx="11412538" cy="3516418"/>
          </a:xfrm>
        </p:spPr>
        <p:txBody>
          <a:bodyPr numCol="2" spcCol="432000">
            <a:noAutofit/>
          </a:bodyPr>
          <a:lstStyle>
            <a:lvl1pPr marL="223838" indent="-214313">
              <a:spcBef>
                <a:spcPts val="1600"/>
              </a:spcBef>
              <a:buClr>
                <a:srgbClr val="556464"/>
              </a:buClr>
              <a:buSzPct val="8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amme 4">
            <a:extLst>
              <a:ext uri="{FF2B5EF4-FFF2-40B4-BE49-F238E27FC236}">
                <a16:creationId xmlns:a16="http://schemas.microsoft.com/office/drawing/2014/main" id="{46264CC3-C350-B740-A426-35BF1C8292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4858DEC7-B47E-F44C-9E94-E2F9CD4B3C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7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F28272-60B2-F14F-B40E-21D3B7C478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420DB6F-F159-C24E-8572-F6CBAC8AF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1570900"/>
            <a:ext cx="5327651" cy="4558438"/>
          </a:xfrm>
        </p:spPr>
        <p:txBody>
          <a:bodyPr>
            <a:noAutofit/>
          </a:bodyPr>
          <a:lstStyle>
            <a:lvl1pPr marL="9525" indent="0">
              <a:buClr>
                <a:srgbClr val="556464"/>
              </a:buClr>
              <a:buSzPct val="80000"/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A63960C6-4B97-A843-8DD5-C411926A8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2C04481-6948-D545-89D8-2F3C64851C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48413" y="1570900"/>
            <a:ext cx="5327650" cy="455843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Ramme 6">
            <a:extLst>
              <a:ext uri="{FF2B5EF4-FFF2-40B4-BE49-F238E27FC236}">
                <a16:creationId xmlns:a16="http://schemas.microsoft.com/office/drawing/2014/main" id="{A83C3B97-2C59-5A4C-96C2-A50DDCECE3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69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AAC40909-2A50-1244-A236-FEB6497FE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308" y="5353615"/>
            <a:ext cx="10437197" cy="313932"/>
          </a:xfrm>
        </p:spPr>
        <p:txBody>
          <a:bodyPr/>
          <a:lstStyle>
            <a:lvl1pPr algn="ctr">
              <a:defRPr b="0" i="1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– Sitatkilde</a:t>
            </a:r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0B4933B2-C7A1-8B40-A5F6-0951521288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E63A4975-F060-A942-96DE-0CE485F71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08" y="1543666"/>
            <a:ext cx="10437197" cy="3549444"/>
          </a:xfrm>
        </p:spPr>
        <p:txBody>
          <a:bodyPr anchor="ctr"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17" name="Ramme 16">
            <a:extLst>
              <a:ext uri="{FF2B5EF4-FFF2-40B4-BE49-F238E27FC236}">
                <a16:creationId xmlns:a16="http://schemas.microsoft.com/office/drawing/2014/main" id="{BD852605-FB37-BB45-9019-C9F575B00B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amme 5">
            <a:extLst>
              <a:ext uri="{FF2B5EF4-FFF2-40B4-BE49-F238E27FC236}">
                <a16:creationId xmlns:a16="http://schemas.microsoft.com/office/drawing/2014/main" id="{4CF8105A-666A-1848-8778-5D7EBFA05F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0"/>
            </a:avLst>
          </a:prstGeom>
          <a:solidFill>
            <a:srgbClr val="55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00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38797EE-D070-B345-AD30-28B12D58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945752"/>
            <a:ext cx="11160126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9A13DB-D281-E247-8BB3-08CE9FE0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27645"/>
            <a:ext cx="11160125" cy="112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8B155D-29B5-5F4E-81D4-E2F61E527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16240" y="6345238"/>
            <a:ext cx="4114800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1FA0BEF-37EB-E943-886A-39042966CC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0000" y="540000"/>
            <a:ext cx="2743200" cy="4071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6D560ED-CB41-684F-9ABA-4E105458CA2F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540000" y="540000"/>
            <a:ext cx="2743199" cy="40711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2B3321D-065E-6245-8224-066BF09A649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540000" y="540000"/>
            <a:ext cx="2743199" cy="4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79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9525" indent="0" algn="l" defTabSz="914400" rtl="0" eaLnBrk="1" latinLnBrk="0" hangingPunct="1">
        <a:lnSpc>
          <a:spcPts val="3200"/>
        </a:lnSpc>
        <a:spcBef>
          <a:spcPts val="1500"/>
        </a:spcBef>
        <a:buFont typeface="Arial" panose="020B0604020202020204" pitchFamily="34" charset="0"/>
        <a:buNone/>
        <a:tabLst/>
        <a:defRPr sz="24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6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11" pos="325" userDrawn="1">
          <p15:clr>
            <a:srgbClr val="F26B43"/>
          </p15:clr>
        </p15:guide>
        <p15:guide id="12" pos="7355" userDrawn="1">
          <p15:clr>
            <a:srgbClr val="F26B43"/>
          </p15:clr>
        </p15:guide>
        <p15:guide id="13" orient="horz" pos="3997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166" userDrawn="1">
          <p15:clr>
            <a:srgbClr val="F26B43"/>
          </p15:clr>
        </p15:guide>
        <p15:guide id="16" pos="3999" userDrawn="1">
          <p15:clr>
            <a:srgbClr val="F26B43"/>
          </p15:clr>
        </p15:guide>
        <p15:guide id="17" orient="horz" pos="595" userDrawn="1">
          <p15:clr>
            <a:srgbClr val="F26B43"/>
          </p15:clr>
        </p15:guide>
        <p15:guide id="18" pos="3681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82C22C-AFF9-4EA0-9E99-CEBF90A7C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1945751"/>
            <a:ext cx="11160123" cy="5909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88B734-15C7-457A-A3B2-E2CA09B877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941" y="3127641"/>
            <a:ext cx="11160123" cy="1129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3E1F7132-B7CB-46C3-8F72-C873045183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816236" y="6345241"/>
            <a:ext cx="4114800" cy="215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800" b="0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</a:defRPr>
            </a:lvl1pPr>
          </a:lstStyle>
          <a:p>
            <a:pPr lvl="0"/>
            <a:endParaRPr lang="nb-NO"/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C03BFBCF-D8DB-4EF7-9820-EECAD83582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998" y="539998"/>
            <a:ext cx="2743200" cy="407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8">
            <a:extLst>
              <a:ext uri="{FF2B5EF4-FFF2-40B4-BE49-F238E27FC236}">
                <a16:creationId xmlns:a16="http://schemas.microsoft.com/office/drawing/2014/main" id="{10F39DA8-3F39-4E3B-B0A0-8972ABD6990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539998" y="539998"/>
            <a:ext cx="2743200" cy="407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732167E-9746-4C88-9CA2-503DD90218B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539998" y="539998"/>
            <a:ext cx="2743200" cy="4071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069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marL="0" marR="0" lvl="0" indent="0" algn="l" defTabSz="914400" rtl="0" fontAlgn="auto" hangingPunct="1">
        <a:lnSpc>
          <a:spcPts val="39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000000"/>
          </a:solidFill>
          <a:uFillTx/>
          <a:latin typeface="Montserrat" pitchFamily="2"/>
        </a:defRPr>
      </a:lvl1pPr>
    </p:titleStyle>
    <p:bodyStyle>
      <a:lvl1pPr marL="9528" marR="0" lvl="0" indent="0" algn="l" defTabSz="914400" rtl="0" fontAlgn="auto" hangingPunct="1">
        <a:lnSpc>
          <a:spcPts val="3200"/>
        </a:lnSpc>
        <a:spcBef>
          <a:spcPts val="1500"/>
        </a:spcBef>
        <a:spcAft>
          <a:spcPts val="0"/>
        </a:spcAft>
        <a:buNone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Montserrat Medium" pitchFamily="2"/>
        </a:defRPr>
      </a:lvl1pPr>
      <a:lvl2pPr marL="9528" marR="0" lvl="1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Montserrat Medium" pitchFamily="2"/>
        </a:defRPr>
      </a:lvl2pPr>
      <a:lvl3pPr marL="9528" marR="0" lvl="2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nb-NO" sz="1600" b="0" i="0" u="none" strike="noStrike" kern="1200" cap="none" spc="0" baseline="0">
          <a:solidFill>
            <a:srgbClr val="000000"/>
          </a:solidFill>
          <a:uFillTx/>
          <a:latin typeface="Montserrat Medium" pitchFamily="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999" y="1945752"/>
            <a:ext cx="11386389" cy="1592744"/>
          </a:xfrm>
        </p:spPr>
        <p:txBody>
          <a:bodyPr/>
          <a:lstStyle/>
          <a:p>
            <a:pPr algn="ctr"/>
            <a:r>
              <a:rPr lang="nb-NO" sz="4400" dirty="0"/>
              <a:t>Kompetanseforum Arktis </a:t>
            </a:r>
            <a:br>
              <a:rPr lang="nb-NO" sz="4400" dirty="0"/>
            </a:br>
            <a:r>
              <a:rPr lang="nb-NO" sz="4400" dirty="0"/>
              <a:t/>
            </a:r>
            <a:br>
              <a:rPr lang="nb-NO" sz="4400" dirty="0"/>
            </a:br>
            <a:r>
              <a:rPr lang="nb-NO" sz="4400" dirty="0" smtClean="0"/>
              <a:t>regionråd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1506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Tegning av et tre med digitale ba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916737" y="92951"/>
            <a:ext cx="544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Kompetansereformen "Lære hele livet"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73037" y="92951"/>
            <a:ext cx="46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Ny stortingsmelding våren 2020:</a:t>
            </a:r>
          </a:p>
        </p:txBody>
      </p:sp>
    </p:spTree>
    <p:extLst>
      <p:ext uri="{BB962C8B-B14F-4D97-AF65-F5344CB8AC3E}">
        <p14:creationId xmlns:p14="http://schemas.microsoft.com/office/powerpoint/2010/main" val="32961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5938" y="1001467"/>
            <a:ext cx="11160125" cy="590931"/>
          </a:xfrm>
        </p:spPr>
        <p:txBody>
          <a:bodyPr/>
          <a:lstStyle/>
          <a:p>
            <a:r>
              <a:rPr lang="nb-NO" dirty="0"/>
              <a:t>Kompetansereformen - Innsatsområder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515936" y="1592398"/>
            <a:ext cx="11160127" cy="5125902"/>
          </a:xfrm>
        </p:spPr>
        <p:txBody>
          <a:bodyPr/>
          <a:lstStyle/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i="1" dirty="0"/>
              <a:t>Stimulere enkeltpersoner og virksomheter til å investere i kompetanse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i="1" dirty="0"/>
              <a:t>Gjøre det attraktivt for enkeltpersoner og virksomheter å investere tid og penger i kompetanseutvikling – fleksibel ordninger i Lånekassen.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i="1" dirty="0"/>
              <a:t>Åpne utdanningssystemet for livslang læring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i="1" dirty="0"/>
              <a:t>I kombinasjon med full eller tilnærmet full jobb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i="1" dirty="0"/>
              <a:t>Mer fleksible tilbud i tett samarbeid med arbeidslivet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i="1" dirty="0"/>
              <a:t>Digitalisering jfr. Jobbing/studier hjemmefra i Coronatiden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i="1" dirty="0"/>
              <a:t>Styrke fagskoleutdanninga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i="1" dirty="0"/>
              <a:t>Bedre kobling mellom tilbud om og etterspørsel etter kompetanseutvikling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i="1" dirty="0"/>
              <a:t>Digital kompetanseplattform for å koble sammen tilbydere og enkeltpersoner/virksomheter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i="1" dirty="0"/>
              <a:t>Digital karriereveiledning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4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9401" y="979976"/>
            <a:ext cx="11612562" cy="954107"/>
          </a:xfrm>
        </p:spPr>
        <p:txBody>
          <a:bodyPr/>
          <a:lstStyle/>
          <a:p>
            <a:pPr marL="9525" lvl="1" algn="ctr"/>
            <a:r>
              <a:rPr lang="nb-NO" sz="2800" b="1" dirty="0"/>
              <a:t>Kompetanse er nøkkelen til et bærekraftig velferdssamfunn.</a:t>
            </a:r>
            <a:br>
              <a:rPr lang="nb-NO" sz="2800" b="1" dirty="0"/>
            </a:br>
            <a:endParaRPr lang="nb-NO" sz="2800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505618" y="1587500"/>
            <a:ext cx="11160127" cy="4978400"/>
          </a:xfrm>
        </p:spPr>
        <p:txBody>
          <a:bodyPr/>
          <a:lstStyle/>
          <a:p>
            <a:pPr marL="352425" lvl="1" indent="-342900">
              <a:buFont typeface="Arial" panose="020B0604020202020204" pitchFamily="34" charset="0"/>
              <a:buChar char="•"/>
            </a:pPr>
            <a:r>
              <a:rPr lang="nb-NO" i="1" dirty="0"/>
              <a:t>Det er særlig mangel på kvalifisert arbeidskraft innen </a:t>
            </a:r>
            <a:r>
              <a:rPr lang="nb-NO" b="1" i="1" dirty="0"/>
              <a:t>helse, bygg og IKT</a:t>
            </a:r>
            <a:r>
              <a:rPr lang="nb-NO" b="1" dirty="0"/>
              <a:t>.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52425" lvl="1" indent="-342900">
              <a:buFont typeface="Arial" panose="020B0604020202020204" pitchFamily="34" charset="0"/>
              <a:buChar char="•"/>
            </a:pPr>
            <a:r>
              <a:rPr lang="nb-NO" i="1" dirty="0"/>
              <a:t>Endringer i teknologi, klima og demografi fører til nye kompetansebehov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b-NO" i="1" dirty="0"/>
          </a:p>
          <a:p>
            <a:pPr marL="352425" lvl="1" indent="-342900">
              <a:buFont typeface="Arial" panose="020B0604020202020204" pitchFamily="34" charset="0"/>
              <a:buChar char="•"/>
            </a:pPr>
            <a:r>
              <a:rPr lang="nb-NO" i="1" dirty="0"/>
              <a:t>Arbeidslivsrelevansen i høyere utdanning er god, men varierende kvalitet i praksis er en særlig utfordring.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b-NO" i="1" dirty="0"/>
          </a:p>
          <a:p>
            <a:pPr marL="352425" lvl="1" indent="-342900">
              <a:buFont typeface="Arial" panose="020B0604020202020204" pitchFamily="34" charset="0"/>
              <a:buChar char="•"/>
            </a:pPr>
            <a:r>
              <a:rPr lang="nb-NO" i="1" dirty="0"/>
              <a:t>Ujevn kjønnsbalanse i en rekke utdanninger er en utfordring for arbeidslivet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b-NO" i="1" dirty="0"/>
          </a:p>
          <a:p>
            <a:pPr marL="352425" lvl="1" indent="-342900">
              <a:buFont typeface="Arial" panose="020B0604020202020204" pitchFamily="34" charset="0"/>
              <a:buChar char="•"/>
            </a:pPr>
            <a:r>
              <a:rPr lang="nb-NO" i="1" dirty="0"/>
              <a:t>Den norske arbeidslivsmodellen bidrar til kompetanseinvesteringer i arbeidslivet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b-NO" i="1" dirty="0"/>
          </a:p>
          <a:p>
            <a:pPr marL="352425" lvl="1" indent="-342900">
              <a:buFont typeface="Arial" panose="020B0604020202020204" pitchFamily="34" charset="0"/>
              <a:buChar char="•"/>
            </a:pPr>
            <a:r>
              <a:rPr lang="nb-NO" i="1" dirty="0"/>
              <a:t>Mange deltar for lite i læringsaktiviteter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b-NO" i="1" dirty="0"/>
          </a:p>
          <a:p>
            <a:pPr marL="352425" lvl="1" indent="-342900">
              <a:buFont typeface="Arial" panose="020B0604020202020204" pitchFamily="34" charset="0"/>
              <a:buChar char="•"/>
            </a:pPr>
            <a:r>
              <a:rPr lang="nb-NO" i="1" dirty="0"/>
              <a:t>Dimensjonering av videregående opplæring bør i større grad reflektere arbeidslivets behov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355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489" y="1"/>
            <a:ext cx="12560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6201295" y="332509"/>
            <a:ext cx="5769031" cy="6334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>
                <a:solidFill>
                  <a:srgbClr val="FFFF00"/>
                </a:solidFill>
              </a:rPr>
              <a:t>Styringsgruppe</a:t>
            </a:r>
          </a:p>
          <a:p>
            <a:pPr algn="ctr"/>
            <a:r>
              <a:rPr lang="nb-NO" b="1" dirty="0" smtClean="0"/>
              <a:t>Børre Krudtå, TFFK – leder</a:t>
            </a:r>
          </a:p>
          <a:p>
            <a:pPr algn="ctr"/>
            <a:r>
              <a:rPr lang="nb-NO" b="1" dirty="0" smtClean="0"/>
              <a:t>Nils Arne </a:t>
            </a:r>
            <a:r>
              <a:rPr lang="nb-NO" b="1" dirty="0" smtClean="0"/>
              <a:t>Johnsen</a:t>
            </a:r>
            <a:r>
              <a:rPr lang="nb-NO" b="1" dirty="0" smtClean="0"/>
              <a:t>, TFFK</a:t>
            </a:r>
          </a:p>
          <a:p>
            <a:pPr algn="ctr"/>
            <a:r>
              <a:rPr lang="nb-NO" b="1" dirty="0" smtClean="0"/>
              <a:t>Susanne Lupton, TFFK</a:t>
            </a:r>
          </a:p>
          <a:p>
            <a:pPr algn="ctr"/>
            <a:r>
              <a:rPr lang="nb-NO" b="1" dirty="0" smtClean="0"/>
              <a:t>Målfrid Bajk, NHO</a:t>
            </a:r>
          </a:p>
          <a:p>
            <a:pPr algn="ctr"/>
            <a:r>
              <a:rPr lang="nb-NO" b="1" dirty="0" smtClean="0"/>
              <a:t>Stein Windfeldt, EBA/NHO</a:t>
            </a:r>
          </a:p>
          <a:p>
            <a:pPr algn="ctr"/>
            <a:r>
              <a:rPr lang="nb-NO" b="1" dirty="0" smtClean="0"/>
              <a:t>Tom Mikalsen, KS</a:t>
            </a:r>
          </a:p>
          <a:p>
            <a:pPr algn="ctr"/>
            <a:r>
              <a:rPr lang="nb-NO" b="1" dirty="0" smtClean="0"/>
              <a:t>Stein Kristiansen, LO</a:t>
            </a:r>
          </a:p>
          <a:p>
            <a:pPr algn="ctr"/>
            <a:r>
              <a:rPr lang="nb-NO" b="1" dirty="0" smtClean="0"/>
              <a:t>Kåre Skallerud, UIT</a:t>
            </a:r>
          </a:p>
          <a:p>
            <a:pPr algn="ctr"/>
            <a:r>
              <a:rPr lang="nb-NO" b="1" dirty="0" smtClean="0"/>
              <a:t>Kathrine  </a:t>
            </a:r>
            <a:r>
              <a:rPr lang="nb-NO" b="1" dirty="0" err="1" smtClean="0"/>
              <a:t>Tveiterås</a:t>
            </a:r>
            <a:r>
              <a:rPr lang="nb-NO" b="1" dirty="0" smtClean="0"/>
              <a:t>, UIT</a:t>
            </a:r>
          </a:p>
          <a:p>
            <a:pPr algn="ctr"/>
            <a:r>
              <a:rPr lang="nb-NO" b="1" dirty="0" smtClean="0"/>
              <a:t>Bente Ødegård, NAV</a:t>
            </a:r>
          </a:p>
          <a:p>
            <a:pPr algn="ctr"/>
            <a:r>
              <a:rPr lang="nb-NO" b="1" dirty="0" smtClean="0"/>
              <a:t>Hilde Jordan, NAV</a:t>
            </a:r>
          </a:p>
          <a:p>
            <a:pPr algn="ctr"/>
            <a:r>
              <a:rPr lang="nb-NO" b="1" dirty="0" smtClean="0"/>
              <a:t>Ylva Jannok Nutti, Samisk Høyskole</a:t>
            </a:r>
          </a:p>
          <a:p>
            <a:pPr algn="ctr"/>
            <a:r>
              <a:rPr lang="nb-NO" b="1" dirty="0" smtClean="0"/>
              <a:t>Østen </a:t>
            </a:r>
            <a:r>
              <a:rPr lang="nb-NO" b="1" dirty="0" err="1" smtClean="0"/>
              <a:t>Mortvedt</a:t>
            </a:r>
            <a:r>
              <a:rPr lang="nb-NO" b="1" dirty="0" smtClean="0"/>
              <a:t>, Fagskolen i Nord</a:t>
            </a:r>
          </a:p>
          <a:p>
            <a:pPr algn="ctr"/>
            <a:endParaRPr lang="nb-NO" dirty="0"/>
          </a:p>
        </p:txBody>
      </p:sp>
      <p:sp>
        <p:nvSpPr>
          <p:cNvPr id="10" name="Ellipse 9"/>
          <p:cNvSpPr/>
          <p:nvPr/>
        </p:nvSpPr>
        <p:spPr>
          <a:xfrm>
            <a:off x="615142" y="1246914"/>
            <a:ext cx="5253643" cy="52536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>
                <a:solidFill>
                  <a:schemeClr val="tx1"/>
                </a:solidFill>
              </a:rPr>
              <a:t>Arbeidsgruppe/Sekretariat</a:t>
            </a:r>
          </a:p>
          <a:p>
            <a:pPr algn="ctr"/>
            <a:endParaRPr lang="nb-NO" dirty="0" smtClean="0"/>
          </a:p>
          <a:p>
            <a:pPr algn="ctr"/>
            <a:r>
              <a:rPr lang="nb-NO" dirty="0" smtClean="0">
                <a:solidFill>
                  <a:srgbClr val="0070C0"/>
                </a:solidFill>
              </a:rPr>
              <a:t>Ole-Martin Linaker, TFFK </a:t>
            </a:r>
            <a:r>
              <a:rPr lang="nb-NO" dirty="0" err="1" smtClean="0">
                <a:solidFill>
                  <a:srgbClr val="0070C0"/>
                </a:solidFill>
              </a:rPr>
              <a:t>Utd</a:t>
            </a:r>
            <a:r>
              <a:rPr lang="nb-NO" dirty="0" smtClean="0">
                <a:solidFill>
                  <a:srgbClr val="0070C0"/>
                </a:solidFill>
              </a:rPr>
              <a:t>. Vest</a:t>
            </a:r>
          </a:p>
          <a:p>
            <a:pPr algn="ctr"/>
            <a:endParaRPr lang="nb-NO" dirty="0" smtClean="0">
              <a:solidFill>
                <a:srgbClr val="0070C0"/>
              </a:solidFill>
            </a:endParaRPr>
          </a:p>
          <a:p>
            <a:pPr algn="ctr"/>
            <a:r>
              <a:rPr lang="nb-NO" dirty="0" smtClean="0">
                <a:solidFill>
                  <a:srgbClr val="0070C0"/>
                </a:solidFill>
              </a:rPr>
              <a:t>Toni Håvardsrud, TFFK </a:t>
            </a:r>
            <a:r>
              <a:rPr lang="nb-NO" dirty="0" err="1" smtClean="0">
                <a:solidFill>
                  <a:srgbClr val="0070C0"/>
                </a:solidFill>
              </a:rPr>
              <a:t>Utd</a:t>
            </a:r>
            <a:r>
              <a:rPr lang="nb-NO" dirty="0" smtClean="0">
                <a:solidFill>
                  <a:srgbClr val="0070C0"/>
                </a:solidFill>
              </a:rPr>
              <a:t>. Øst</a:t>
            </a:r>
          </a:p>
          <a:p>
            <a:pPr algn="ctr"/>
            <a:endParaRPr lang="nb-NO" dirty="0" smtClean="0">
              <a:solidFill>
                <a:srgbClr val="0070C0"/>
              </a:solidFill>
            </a:endParaRPr>
          </a:p>
          <a:p>
            <a:pPr algn="ctr"/>
            <a:r>
              <a:rPr lang="nb-NO" dirty="0" smtClean="0">
                <a:solidFill>
                  <a:srgbClr val="0070C0"/>
                </a:solidFill>
              </a:rPr>
              <a:t>Ida Huru, TFFK VKI</a:t>
            </a:r>
          </a:p>
          <a:p>
            <a:pPr algn="ctr"/>
            <a:endParaRPr lang="nb-NO" dirty="0" smtClean="0">
              <a:solidFill>
                <a:srgbClr val="0070C0"/>
              </a:solidFill>
            </a:endParaRPr>
          </a:p>
          <a:p>
            <a:pPr algn="ctr"/>
            <a:r>
              <a:rPr lang="nb-NO" dirty="0" smtClean="0">
                <a:solidFill>
                  <a:srgbClr val="0070C0"/>
                </a:solidFill>
              </a:rPr>
              <a:t>Sigurd Tonstad, TFFK Næring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64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15938" y="1155263"/>
            <a:ext cx="11160125" cy="590931"/>
          </a:xfrm>
        </p:spPr>
        <p:txBody>
          <a:bodyPr/>
          <a:lstStyle/>
          <a:p>
            <a:r>
              <a:rPr lang="nb-NO" dirty="0" smtClean="0"/>
              <a:t>Styringsgruppa 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>
          <a:xfrm>
            <a:off x="515936" y="1911927"/>
            <a:ext cx="11160127" cy="2892829"/>
          </a:xfrm>
        </p:spPr>
        <p:txBody>
          <a:bodyPr/>
          <a:lstStyle/>
          <a:p>
            <a:pPr marL="352425" indent="-342900">
              <a:buFont typeface="Wingdings" panose="05000000000000000000" pitchFamily="2" charset="2"/>
              <a:buChar char="Ø"/>
            </a:pPr>
            <a:r>
              <a:rPr lang="nb-NO" dirty="0" smtClean="0"/>
              <a:t>Planlagt et møte i kvartalet, neste møte 30. november.</a:t>
            </a:r>
          </a:p>
          <a:p>
            <a:pPr marL="352425" indent="-342900">
              <a:buFont typeface="Wingdings" panose="05000000000000000000" pitchFamily="2" charset="2"/>
              <a:buChar char="Ø"/>
            </a:pPr>
            <a:r>
              <a:rPr lang="nb-NO" dirty="0" smtClean="0"/>
              <a:t>Er i gang med aktiviteter mellom møtene i styringsgruppene; f.eks. Møte med næringer, utdanningsinstitusjoner, regionråd.</a:t>
            </a:r>
          </a:p>
          <a:p>
            <a:pPr marL="352425" indent="-342900">
              <a:buFont typeface="Wingdings" panose="05000000000000000000" pitchFamily="2" charset="2"/>
              <a:buChar char="Ø"/>
            </a:pPr>
            <a:r>
              <a:rPr lang="nb-NO" dirty="0" smtClean="0"/>
              <a:t>Fylkeskommunens rolle er å være en katalysator for samarbeid mellom næringer og utdanningsinstitusjoner for å tilpasse kompetansen til næringslivets behov.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69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15938" y="1155263"/>
            <a:ext cx="11160125" cy="590931"/>
          </a:xfrm>
        </p:spPr>
        <p:txBody>
          <a:bodyPr/>
          <a:lstStyle/>
          <a:p>
            <a:r>
              <a:rPr lang="nb-NO" dirty="0" smtClean="0"/>
              <a:t>Arbeidsgruppe/Sekretariat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>
          <a:xfrm>
            <a:off x="515936" y="1911927"/>
            <a:ext cx="11160127" cy="4217411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Forberede saker til møte i styringsgruppa.</a:t>
            </a:r>
          </a:p>
          <a:p>
            <a:r>
              <a:rPr lang="nb-NO" dirty="0" smtClean="0"/>
              <a:t>Lede styringsgruppemøtene</a:t>
            </a:r>
          </a:p>
          <a:p>
            <a:r>
              <a:rPr lang="nb-NO" dirty="0" smtClean="0"/>
              <a:t>Tilrettelegge og fasilitere forumets arbeid.</a:t>
            </a:r>
          </a:p>
          <a:p>
            <a:pPr marL="352425" indent="-342900">
              <a:buFont typeface="Wingdings" panose="05000000000000000000" pitchFamily="2" charset="2"/>
              <a:buChar char="Ø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6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91" y="373867"/>
            <a:ext cx="11094172" cy="756665"/>
          </a:xfrm>
        </p:spPr>
        <p:txBody>
          <a:bodyPr/>
          <a:lstStyle/>
          <a:p>
            <a:pPr algn="ctr"/>
            <a:r>
              <a:rPr lang="nb-NO" dirty="0" smtClean="0"/>
              <a:t>Hovedmål</a:t>
            </a:r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581891" y="1130532"/>
            <a:ext cx="10956174" cy="5087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Skape balanse mellom tilbud og etterspørsel på kompetanse i Troms og Finnmark og aktivt bidra til å tilrettelegge for utvikling av arbeids- og næringsliv i fylket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Bidra til et bærekraftig samfunn med utgangspunkt i FNs bærekraftmål: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800" dirty="0" smtClean="0">
                <a:solidFill>
                  <a:schemeClr val="accent1"/>
                </a:solidFill>
              </a:rPr>
              <a:t>4. God utdanning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800" dirty="0" smtClean="0">
                <a:solidFill>
                  <a:schemeClr val="accent1"/>
                </a:solidFill>
              </a:rPr>
              <a:t>8. Anstendig arbeid og økonomisk vekst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800" dirty="0" smtClean="0">
                <a:solidFill>
                  <a:schemeClr val="accent1"/>
                </a:solidFill>
              </a:rPr>
              <a:t>9. Industri, innovasjon og  infrastruktur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800" dirty="0" smtClean="0">
                <a:solidFill>
                  <a:schemeClr val="accent1"/>
                </a:solidFill>
              </a:rPr>
              <a:t>11. Bærekraftige byer og lokalsamfunn</a:t>
            </a:r>
          </a:p>
        </p:txBody>
      </p:sp>
    </p:spTree>
    <p:extLst>
      <p:ext uri="{BB962C8B-B14F-4D97-AF65-F5344CB8AC3E}">
        <p14:creationId xmlns:p14="http://schemas.microsoft.com/office/powerpoint/2010/main" val="39114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91" y="257488"/>
            <a:ext cx="11094172" cy="592470"/>
          </a:xfrm>
        </p:spPr>
        <p:txBody>
          <a:bodyPr/>
          <a:lstStyle/>
          <a:p>
            <a:pPr algn="ctr"/>
            <a:r>
              <a:rPr lang="nb-NO" dirty="0" smtClean="0"/>
              <a:t>Delmål</a:t>
            </a:r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415637" y="1130532"/>
            <a:ext cx="10956174" cy="5087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Øke, styrke og beholde kompetansen i befolkningen i Troms og Finnmark som grunnlag for et godt samfunn å bo og leve i.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Konkretiser og forplikte samarbeidet mellom arbeidslivet, utdanningssektoren, kunnskaps- og forskningsmiljø og virkemiddelaktører for å kunne møte fremtidens kompetansebehov.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Kvalifisere og inkludere flere i arbeidslivet og hindre utenforskap.</a:t>
            </a:r>
            <a:endParaRPr lang="nb-NO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95816-61E3-444F-89E2-C41E7C5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858" y="281793"/>
            <a:ext cx="8436839" cy="592470"/>
          </a:xfrm>
        </p:spPr>
        <p:txBody>
          <a:bodyPr/>
          <a:lstStyle/>
          <a:p>
            <a:r>
              <a:rPr lang="nb-NO" sz="3200" dirty="0" smtClean="0"/>
              <a:t>Mandat for Kompetanseforum Arktis</a:t>
            </a:r>
            <a:endParaRPr lang="nb-NO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24F74D-F90E-484A-BDE1-4C428DA2CBA4}"/>
              </a:ext>
            </a:extLst>
          </p:cNvPr>
          <p:cNvGraphicFramePr/>
          <p:nvPr>
            <p:extLst/>
          </p:nvPr>
        </p:nvGraphicFramePr>
        <p:xfrm>
          <a:off x="318245" y="1166648"/>
          <a:ext cx="11762154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1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FE7DF3-3A6C-034E-845B-2FDA617B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024595"/>
            <a:ext cx="11160125" cy="1092607"/>
          </a:xfrm>
        </p:spPr>
        <p:txBody>
          <a:bodyPr/>
          <a:lstStyle/>
          <a:p>
            <a:pPr algn="ctr"/>
            <a:r>
              <a:rPr lang="nb-NO" dirty="0"/>
              <a:t>Fra Stortingsmelding nr. </a:t>
            </a:r>
            <a:r>
              <a:rPr lang="nb-NO" dirty="0" smtClean="0"/>
              <a:t>6  2018-2019</a:t>
            </a:r>
            <a:br>
              <a:rPr lang="nb-NO" dirty="0" smtClean="0"/>
            </a:br>
            <a:r>
              <a:rPr lang="nb-NO" dirty="0" smtClean="0"/>
              <a:t>Regionreformen</a:t>
            </a:r>
            <a:endParaRPr lang="nb-NO" dirty="0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2EDD347B-399C-7E42-995D-674713E94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934" y="2172352"/>
            <a:ext cx="5327651" cy="4773102"/>
          </a:xfrm>
        </p:spPr>
        <p:txBody>
          <a:bodyPr/>
          <a:lstStyle/>
          <a:p>
            <a:r>
              <a:rPr lang="nb-NO" sz="1800" b="1" i="1" dirty="0"/>
              <a:t>En sterkere </a:t>
            </a:r>
            <a:r>
              <a:rPr lang="nb-NO" sz="1800" b="1" i="1" dirty="0" err="1"/>
              <a:t>kompetansepolitisk</a:t>
            </a:r>
            <a:r>
              <a:rPr lang="nb-NO" sz="1800" b="1" i="1" dirty="0"/>
              <a:t> rolle</a:t>
            </a:r>
          </a:p>
          <a:p>
            <a:r>
              <a:rPr lang="nb-NO" sz="1200" u="sng" dirty="0"/>
              <a:t>Med regionreformen skal fylkeskommunene ta et større strategisk ansvar for den regionale kompetansepolitikken med sikte på å bidra til økt sysselsetting og lavere arbeidsledighet.</a:t>
            </a:r>
            <a:r>
              <a:rPr lang="nb-NO" sz="1200" dirty="0"/>
              <a:t> </a:t>
            </a:r>
          </a:p>
          <a:p>
            <a:r>
              <a:rPr lang="nb-NO" sz="1200" dirty="0"/>
              <a:t>Ved å styrke det regionale kompetansepolitiske ansvaret skal det legges til rette for bedre tilgang på kompetent, kvalifisert og relevant arbeidskraft i det regionale arbeidsmarkedet. Dette vil involvere ulike fagområder og berøre mange og ulike institusjoner, organisasjoner og etater.</a:t>
            </a:r>
          </a:p>
          <a:p>
            <a:endParaRPr lang="nb-NO" sz="1200" dirty="0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F9733784-E552-6740-8155-66EFCD4A18F7}"/>
              </a:ext>
            </a:extLst>
          </p:cNvPr>
          <p:cNvSpPr txBox="1">
            <a:spLocks/>
          </p:cNvSpPr>
          <p:nvPr/>
        </p:nvSpPr>
        <p:spPr>
          <a:xfrm>
            <a:off x="5896585" y="2172352"/>
            <a:ext cx="5779477" cy="45807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9525" indent="0" algn="l" defTabSz="914400" rtl="0" eaLnBrk="1" latinLnBrk="0" hangingPunct="1">
              <a:lnSpc>
                <a:spcPts val="3200"/>
              </a:lnSpc>
              <a:spcBef>
                <a:spcPts val="150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i="1" dirty="0"/>
              <a:t>En sterkere næringspolitisk rolle</a:t>
            </a:r>
            <a:r>
              <a:rPr lang="nb-NO" sz="1800" dirty="0"/>
              <a:t> </a:t>
            </a:r>
          </a:p>
          <a:p>
            <a:r>
              <a:rPr lang="nb-NO" sz="1200" dirty="0"/>
              <a:t>Med sin nærhet til nærings- utdannings, forsknings- og kompetansemiljøer og gjennom regionale partnerskap har fylkeskommunene god kunnskap om hva som skal til for å styrke bedriftenes utviklingsmuligheter og hvilken kombinasjon av virkemidler som best fremmer utvikling innad i eget fylke. Fylkeskommunes virkemidler skal i samspill med øvrige aktører og institusjoner regionalt, utvikle virkemidler og tiltak som bidrar til en helhetlig strategi for vekst i eget fylke.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2845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A126A1-652D-4E32-8276-F69DA48C0006}"/>
              </a:ext>
            </a:extLst>
          </p:cNvPr>
          <p:cNvGraphicFramePr/>
          <p:nvPr>
            <p:extLst/>
          </p:nvPr>
        </p:nvGraphicFramePr>
        <p:xfrm>
          <a:off x="252808" y="2747011"/>
          <a:ext cx="11502507" cy="243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tel 1">
            <a:extLst>
              <a:ext uri="{FF2B5EF4-FFF2-40B4-BE49-F238E27FC236}">
                <a16:creationId xmlns:a16="http://schemas.microsoft.com/office/drawing/2014/main" id="{625B9318-1F61-43DD-A9C5-87ABA6A2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65" y="1262765"/>
            <a:ext cx="11623858" cy="838598"/>
          </a:xfrm>
        </p:spPr>
        <p:txBody>
          <a:bodyPr/>
          <a:lstStyle/>
          <a:p>
            <a:r>
              <a:rPr lang="nb-NO"/>
              <a:t>Strategiområder for arbeidet med KFA</a:t>
            </a:r>
            <a:br>
              <a:rPr lang="nb-NO"/>
            </a:br>
            <a:endParaRPr lang="nb-NO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F39E8C02-4F31-4845-9C7B-103758DB4C60}"/>
              </a:ext>
            </a:extLst>
          </p:cNvPr>
          <p:cNvSpPr txBox="1">
            <a:spLocks/>
          </p:cNvSpPr>
          <p:nvPr/>
        </p:nvSpPr>
        <p:spPr>
          <a:xfrm>
            <a:off x="3449" y="5626648"/>
            <a:ext cx="11623858" cy="1092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3600" b="1" i="0" u="none" strike="noStrike" kern="1200" cap="none" spc="0" baseline="0">
                <a:solidFill>
                  <a:srgbClr val="000000"/>
                </a:solidFill>
                <a:uFillTx/>
                <a:latin typeface="Montserrat" pitchFamily="2"/>
              </a:defRPr>
            </a:lvl1pPr>
          </a:lstStyle>
          <a:p>
            <a:r>
              <a:rPr lang="nb-NO" sz="2000" b="0">
                <a:latin typeface="+mn-lt"/>
              </a:rPr>
              <a:t>Strategiområdene er i tråd med Nasjonal </a:t>
            </a:r>
            <a:r>
              <a:rPr lang="nb-NO" sz="2000" b="0" err="1">
                <a:latin typeface="+mn-lt"/>
              </a:rPr>
              <a:t>kompetansepolitisk</a:t>
            </a:r>
            <a:r>
              <a:rPr lang="nb-NO" sz="2000" b="0">
                <a:latin typeface="+mn-lt"/>
              </a:rPr>
              <a:t> strategi sine prioriterte innsatsområder.</a:t>
            </a:r>
            <a:r>
              <a:rPr lang="nb-NO"/>
              <a:t/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6" name="Picture 4" descr="https://euc-powerpoint.officeapps.live.com/pods/GetClipboardImage.ashx?Id=75f2f5b0-892e-472f-af44-930098007fcd&amp;DC=GEU5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134471"/>
            <a:ext cx="11873753" cy="65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15938" y="1155263"/>
            <a:ext cx="11160125" cy="590931"/>
          </a:xfrm>
        </p:spPr>
        <p:txBody>
          <a:bodyPr/>
          <a:lstStyle/>
          <a:p>
            <a:r>
              <a:rPr lang="nb-NO" dirty="0" smtClean="0"/>
              <a:t>Styringsgruppa 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>
          <a:xfrm>
            <a:off x="515936" y="1911927"/>
            <a:ext cx="11160127" cy="4217411"/>
          </a:xfrm>
        </p:spPr>
        <p:txBody>
          <a:bodyPr/>
          <a:lstStyle/>
          <a:p>
            <a:pPr marL="352425" indent="-342900">
              <a:buFont typeface="Wingdings" panose="05000000000000000000" pitchFamily="2" charset="2"/>
              <a:buChar char="Ø"/>
            </a:pPr>
            <a:r>
              <a:rPr lang="nb-NO" dirty="0" smtClean="0"/>
              <a:t>Siste møte 1.september med bl.a. disse sakene:</a:t>
            </a:r>
          </a:p>
          <a:p>
            <a:pPr marL="352425" indent="-342900">
              <a:buFont typeface="Courier New" panose="02070309020205020404" pitchFamily="49" charset="0"/>
              <a:buChar char="o"/>
            </a:pPr>
            <a:r>
              <a:rPr lang="nb-NO" dirty="0" smtClean="0"/>
              <a:t>Hvordan få gitt tilbakemelding fra næringslivet på opplæringsregioner og opplæringstilbudet for 2022/2023?</a:t>
            </a:r>
          </a:p>
          <a:p>
            <a:pPr marL="352425" indent="-342900">
              <a:buFont typeface="Courier New" panose="02070309020205020404" pitchFamily="49" charset="0"/>
              <a:buChar char="o"/>
            </a:pPr>
            <a:r>
              <a:rPr lang="nb-NO" dirty="0" smtClean="0"/>
              <a:t>Hvordan få elevene til bli kjent med og velge yrker allerede i u-skolen?</a:t>
            </a:r>
          </a:p>
        </p:txBody>
      </p:sp>
    </p:spTree>
    <p:extLst>
      <p:ext uri="{BB962C8B-B14F-4D97-AF65-F5344CB8AC3E}">
        <p14:creationId xmlns:p14="http://schemas.microsoft.com/office/powerpoint/2010/main" val="7346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5936" y="1201622"/>
            <a:ext cx="11160125" cy="590931"/>
          </a:xfrm>
        </p:spPr>
        <p:txBody>
          <a:bodyPr/>
          <a:lstStyle/>
          <a:p>
            <a:r>
              <a:rPr lang="nb-NO" dirty="0" smtClean="0"/>
              <a:t>Tilbakemelding til Kompetanseforum Arktis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515936" y="2030507"/>
            <a:ext cx="11160127" cy="4598894"/>
          </a:xfrm>
        </p:spPr>
        <p:txBody>
          <a:bodyPr/>
          <a:lstStyle/>
          <a:p>
            <a:pPr marL="352425" indent="-342900">
              <a:buFont typeface="Wingdings" panose="05000000000000000000" pitchFamily="2" charset="2"/>
              <a:buChar char="q"/>
            </a:pPr>
            <a:r>
              <a:rPr lang="nb-NO" dirty="0" smtClean="0"/>
              <a:t>Hva er utfordringene i din region </a:t>
            </a:r>
            <a:r>
              <a:rPr lang="nb-NO" dirty="0" err="1" smtClean="0"/>
              <a:t>mtp</a:t>
            </a:r>
            <a:r>
              <a:rPr lang="nb-NO" dirty="0" smtClean="0"/>
              <a:t>. næringsutvikling?</a:t>
            </a:r>
          </a:p>
          <a:p>
            <a:pPr marL="352425" lvl="1" indent="-342900">
              <a:buFont typeface="Wingdings" panose="05000000000000000000" pitchFamily="2" charset="2"/>
              <a:buChar char="ü"/>
            </a:pPr>
            <a:r>
              <a:rPr lang="nb-NO" dirty="0"/>
              <a:t>	</a:t>
            </a:r>
            <a:r>
              <a:rPr lang="nb-NO" dirty="0" smtClean="0"/>
              <a:t>Er det spesielle næringer som dere ser vi bør prioritere?</a:t>
            </a:r>
          </a:p>
          <a:p>
            <a:pPr marL="352425" indent="-342900">
              <a:buFont typeface="Wingdings" panose="05000000000000000000" pitchFamily="2" charset="2"/>
              <a:buChar char="q"/>
            </a:pPr>
            <a:r>
              <a:rPr lang="nb-NO" dirty="0" smtClean="0"/>
              <a:t>Hvilken kompetanse mener dere at dere har for lite av i regionen?</a:t>
            </a:r>
          </a:p>
          <a:p>
            <a:pPr marL="352425" lvl="1" indent="-342900">
              <a:buFont typeface="Wingdings" panose="05000000000000000000" pitchFamily="2" charset="2"/>
              <a:buChar char="ü"/>
            </a:pPr>
            <a:r>
              <a:rPr lang="nb-NO" dirty="0"/>
              <a:t>	</a:t>
            </a:r>
            <a:r>
              <a:rPr lang="nb-NO" dirty="0" smtClean="0"/>
              <a:t>Har dere forslag til hvordan det kan løses og hvordan løser dere det i dag?</a:t>
            </a:r>
          </a:p>
          <a:p>
            <a:pPr marL="352425" lvl="1" indent="-342900">
              <a:buFont typeface="Wingdings" panose="05000000000000000000" pitchFamily="2" charset="2"/>
              <a:buChar char="ü"/>
            </a:pPr>
            <a:endParaRPr lang="nb-NO" dirty="0" smtClean="0"/>
          </a:p>
          <a:p>
            <a:pPr marL="352425" lvl="1" indent="-342900">
              <a:buFont typeface="Wingdings" panose="05000000000000000000" pitchFamily="2" charset="2"/>
              <a:buChar char="q"/>
            </a:pPr>
            <a:r>
              <a:rPr lang="nb-NO" dirty="0" smtClean="0"/>
              <a:t>Er videregående tilpasset regionens behov?</a:t>
            </a:r>
          </a:p>
          <a:p>
            <a:pPr marL="352425" lvl="1" indent="-342900">
              <a:buFont typeface="Wingdings" panose="05000000000000000000" pitchFamily="2" charset="2"/>
              <a:buChar char="q"/>
            </a:pPr>
            <a:endParaRPr lang="nb-NO" dirty="0" smtClean="0"/>
          </a:p>
          <a:p>
            <a:pPr marL="352425" lvl="1" indent="-342900">
              <a:buFont typeface="Wingdings" panose="05000000000000000000" pitchFamily="2" charset="2"/>
              <a:buChar char="q"/>
            </a:pPr>
            <a:r>
              <a:rPr lang="nb-NO" dirty="0" smtClean="0"/>
              <a:t>Er Fagskolen sitt studietilbud kjent i regionen?</a:t>
            </a:r>
          </a:p>
          <a:p>
            <a:pPr marL="352425" lvl="1" indent="-342900">
              <a:buFont typeface="Wingdings" panose="05000000000000000000" pitchFamily="2" charset="2"/>
              <a:buChar char="ü"/>
            </a:pPr>
            <a:r>
              <a:rPr lang="nb-NO" dirty="0" smtClean="0"/>
              <a:t>	Harstad, Tromsø, Skjervøy, Honningsvåg og Kirkenes.</a:t>
            </a:r>
          </a:p>
          <a:p>
            <a:pPr marL="352425" lvl="1" indent="-342900">
              <a:buFont typeface="Wingdings" panose="05000000000000000000" pitchFamily="2" charset="2"/>
              <a:buChar char="ü"/>
            </a:pPr>
            <a:endParaRPr lang="nb-NO" dirty="0" smtClean="0"/>
          </a:p>
          <a:p>
            <a:pPr marL="352425" lvl="1" indent="-342900">
              <a:buFont typeface="Wingdings" panose="05000000000000000000" pitchFamily="2" charset="2"/>
              <a:buChar char="q"/>
            </a:pPr>
            <a:r>
              <a:rPr lang="nb-NO" dirty="0" smtClean="0"/>
              <a:t>I hvilket omfang foregår Voksenopplæring i regionen?</a:t>
            </a:r>
          </a:p>
          <a:p>
            <a:pPr marL="352425" lvl="1" indent="-342900">
              <a:buFont typeface="Wingdings" panose="05000000000000000000" pitchFamily="2" charset="2"/>
              <a:buChar char="q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1291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https://euc-powerpoint.officeapps.live.com/pods/GetClipboardImage.ashx?Id=eb407a9c-41ee-40ef-b90d-8b4156c36847&amp;DC=GEU7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" y="114299"/>
            <a:ext cx="11942145" cy="67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754" y="1009450"/>
            <a:ext cx="11160125" cy="590931"/>
          </a:xfrm>
        </p:spPr>
        <p:txBody>
          <a:bodyPr/>
          <a:lstStyle/>
          <a:p>
            <a:r>
              <a:rPr lang="nb-NO" dirty="0"/>
              <a:t>Fra Fylkesrådets tiltredelseserklæring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515936" y="1776549"/>
            <a:ext cx="11160127" cy="4807131"/>
          </a:xfrm>
          <a:ln w="76200">
            <a:solidFill>
              <a:srgbClr val="92D050"/>
            </a:solidFill>
          </a:ln>
        </p:spPr>
        <p:txBody>
          <a:bodyPr/>
          <a:lstStyle/>
          <a:p>
            <a:pPr marL="0"/>
            <a:r>
              <a:rPr lang="nb-NO" dirty="0"/>
              <a:t>Kapittel 5 Kunnskap og utdanning   </a:t>
            </a:r>
          </a:p>
          <a:p>
            <a:pPr marL="0"/>
            <a:r>
              <a:rPr lang="nb-NO" sz="1400" dirty="0"/>
              <a:t>Fremtidas arbeidsliv i Troms og Finnmark vil kreve høyere omstillingsevne, flere med relevant utdanning og flere fagarbeidere. Samarbeidspartienes målsetning er at ungdommen i Troms og Finnmark skal rustes best mulig for fremtidens arbeidsliv. Opplæringstilbudet i videregående opplæring skal være av høy kvalitet, i egnede lokaler med gode digitale løsninger. Vi skal arbeide for å øke gjennomføringsgraden. Forebygging av frafall krever høyt fokus, både på de faglige og de sosiale aspektene ved opplæringen. For å utnytte det enorme potensialet som ligger i Troms og Finnmark som ressursregion, må man stimulere ungdommen til å gjøre utdanningsvalg som kvalifiserer til jobber i næringslivet og det nordnorske arbeidslivet. </a:t>
            </a:r>
          </a:p>
          <a:p>
            <a:pPr marL="0"/>
            <a:r>
              <a:rPr lang="nb-NO" dirty="0"/>
              <a:t>Derfor må arbeidet med kompetanseforum Arktis videreføres i den nye fylkeskommunen.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5936" y="1139825"/>
            <a:ext cx="11160125" cy="590931"/>
          </a:xfrm>
        </p:spPr>
        <p:txBody>
          <a:bodyPr/>
          <a:lstStyle/>
          <a:p>
            <a:pPr algn="ctr"/>
            <a:r>
              <a:rPr lang="nb-NO" i="1" dirty="0"/>
              <a:t>BAKGRUNN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515936" y="1757230"/>
            <a:ext cx="11160127" cy="4891764"/>
          </a:xfrm>
        </p:spPr>
        <p:txBody>
          <a:bodyPr/>
          <a:lstStyle/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/>
              <a:t>Nord-Norge er en region i vekst, men opplever mangel på kompetent arbeidskraft på ulike områder. 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/>
              <a:t>God utvikling og et livskraftig nærings- og samfunnsliv i Nord-Norge er avhengig av at innbyggernes kompetanse tas i bruk.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/>
              <a:t>Den demografiske utviklingen viser at tilgang på nok og relevant arbeidskraft blir en kritisk faktor for vekst i landsdelen. 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/>
              <a:t>Nord-Norge er den landsdelen i Norge med størst ubalanse mellom tilbud av og etterspørsel etter arbeidskraft.</a:t>
            </a:r>
          </a:p>
          <a:p>
            <a:pPr lvl="1"/>
            <a:r>
              <a:rPr lang="nb-NO" sz="1800" dirty="0"/>
              <a:t>	Mellom 17 og 20 pst. av virksomhetene i Nord-Norge, mot 12 pst. på nasjonalt 	nivå,  mislyktes i 2017 å rekruttere arbeidskraft eller de måtte ansette noen med annen 	eller lavere formell utdanning enn det de søkte etter</a:t>
            </a:r>
            <a:r>
              <a:rPr lang="nb-NO" sz="1800" baseline="30000" dirty="0"/>
              <a:t>1</a:t>
            </a: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5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>
          <a:xfrm>
            <a:off x="515937" y="1864426"/>
            <a:ext cx="10765621" cy="4264912"/>
          </a:xfrm>
        </p:spPr>
        <p:txBody>
          <a:bodyPr/>
          <a:lstStyle/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 smtClean="0"/>
              <a:t>Oppstart med kompetanseforum i alle fylker 2018-2019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 smtClean="0"/>
              <a:t>Troms – Kompetanseforum Arktis 2019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 smtClean="0"/>
              <a:t>Finnmark – Utvidet RUP-partnerskap 2019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 smtClean="0"/>
              <a:t>Samordning i februar 2020</a:t>
            </a: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nb-NO" dirty="0" smtClean="0"/>
              <a:t>Styringsgruppa møttes første gang i august 2020.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653142" y="1043809"/>
            <a:ext cx="9951523" cy="590550"/>
          </a:xfrm>
        </p:spPr>
        <p:txBody>
          <a:bodyPr/>
          <a:lstStyle/>
          <a:p>
            <a:pPr algn="ctr"/>
            <a:r>
              <a:rPr lang="nb-NO" dirty="0" smtClean="0"/>
              <a:t>Kompetanseforum Arktis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56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3503" y="1275433"/>
            <a:ext cx="11160125" cy="590931"/>
          </a:xfrm>
        </p:spPr>
        <p:txBody>
          <a:bodyPr/>
          <a:lstStyle/>
          <a:p>
            <a:r>
              <a:rPr lang="nb-NO" i="1" dirty="0"/>
              <a:t>FORMÅL med kompetanseforumet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515936" y="1985903"/>
            <a:ext cx="11160127" cy="4493274"/>
          </a:xfrm>
        </p:spPr>
        <p:txBody>
          <a:bodyPr/>
          <a:lstStyle/>
          <a:p>
            <a:pPr marL="352425" indent="-342900" fontAlgn="base">
              <a:buFont typeface="Arial" panose="020B0604020202020204" pitchFamily="34" charset="0"/>
              <a:buChar char="•"/>
            </a:pPr>
            <a:r>
              <a:rPr lang="nb-NO" b="1" i="1" dirty="0"/>
              <a:t>styrke samordningen mellom sektorene</a:t>
            </a:r>
            <a:r>
              <a:rPr lang="nb-NO" dirty="0"/>
              <a:t>, særlig med tanke på næring og utdanningssektoren, men også andre sektorer.   </a:t>
            </a:r>
          </a:p>
          <a:p>
            <a:pPr marL="352425" indent="-342900" fontAlgn="base">
              <a:buFont typeface="Arial" panose="020B0604020202020204" pitchFamily="34" charset="0"/>
              <a:buChar char="•"/>
            </a:pPr>
            <a:r>
              <a:rPr lang="nb-NO" b="1" i="1" dirty="0"/>
              <a:t>stimulere til samarbeid og koordinering </a:t>
            </a:r>
            <a:r>
              <a:rPr lang="nb-NO" dirty="0"/>
              <a:t>mellom de sentrale aktørene på kompetanse og utdanningsfeltet.   </a:t>
            </a:r>
          </a:p>
          <a:p>
            <a:pPr marL="352425" indent="-342900" fontAlgn="base">
              <a:buFont typeface="Arial" panose="020B0604020202020204" pitchFamily="34" charset="0"/>
              <a:buChar char="•"/>
            </a:pPr>
            <a:r>
              <a:rPr lang="nb-NO" b="1" i="1" dirty="0"/>
              <a:t>avdekke og skape konsensus </a:t>
            </a:r>
            <a:r>
              <a:rPr lang="nb-NO" dirty="0"/>
              <a:t>om regionens kompetanse og arbeidsmarkedsutfordringer.   </a:t>
            </a:r>
          </a:p>
          <a:p>
            <a:pPr marL="352425" indent="-342900" fontAlgn="base">
              <a:buFont typeface="Arial" panose="020B0604020202020204" pitchFamily="34" charset="0"/>
              <a:buChar char="•"/>
            </a:pPr>
            <a:r>
              <a:rPr lang="nb-NO" b="1" i="1" dirty="0"/>
              <a:t>etablere og sikre oppslutning </a:t>
            </a:r>
            <a:r>
              <a:rPr lang="nb-NO" dirty="0"/>
              <a:t>om felles mål og tiltak  </a:t>
            </a:r>
          </a:p>
          <a:p>
            <a:pPr marL="352425" indent="-342900" fontAlgn="base">
              <a:buFont typeface="Arial" panose="020B0604020202020204" pitchFamily="34" charset="0"/>
              <a:buChar char="•"/>
            </a:pPr>
            <a:r>
              <a:rPr lang="nb-NO" b="1" i="1" dirty="0"/>
              <a:t>etablere en ny strategi </a:t>
            </a:r>
            <a:r>
              <a:rPr lang="nb-NO" dirty="0"/>
              <a:t>for karriereveiledning, opplæring og dokumentasjon av kompetanse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1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38" y="286604"/>
            <a:ext cx="1188671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F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FK" id="{4933CA35-602F-CC46-BCFD-D57A0E16ADA1}" vid="{BE7318E5-A3CF-3E42-A4DD-C2F28660466C}"/>
    </a:ext>
  </a:extLst>
</a:theme>
</file>

<file path=ppt/theme/theme2.xml><?xml version="1.0" encoding="utf-8"?>
<a:theme xmlns:a="http://schemas.openxmlformats.org/drawingml/2006/main" name="1_TFF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/>
        </a:solidFill>
        <a:ln w="12701" cap="flat">
          <a:solidFill>
            <a:srgbClr val="FFFFFF"/>
          </a:solidFill>
          <a:prstDash val="solid"/>
          <a:miter/>
        </a:ln>
      </a:spPr>
      <a:bodyPr vert="horz" wrap="square" lIns="99569" tIns="99569" rIns="99569" bIns="99569" anchor="ctr" anchorCtr="1" compatLnSpc="1">
        <a:noAutofit/>
      </a:bodyPr>
      <a:lstStyle>
        <a:defPPr marL="0" marR="0" indent="0" algn="ctr" defTabSz="622304" rtl="0" fontAlgn="auto" hangingPunct="1">
          <a:lnSpc>
            <a:spcPct val="90000"/>
          </a:lnSpc>
          <a:spcBef>
            <a:spcPts val="0"/>
          </a:spcBef>
          <a:spcAft>
            <a:spcPts val="600"/>
          </a:spcAft>
          <a:buNone/>
          <a:tabLst/>
          <a:defRPr sz="1400" b="0" i="0" u="none" strike="noStrike" kern="1200" cap="none" spc="0" baseline="0" dirty="0">
            <a:solidFill>
              <a:srgbClr val="FFFFFF"/>
            </a:solidFill>
            <a:uFillTx/>
            <a:latin typeface="Corbel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840B594CADB34F8475632BF49C821A" ma:contentTypeVersion="2" ma:contentTypeDescription="Opprett et nytt dokument." ma:contentTypeScope="" ma:versionID="1980717b91b6f0ae9d0fa8446f034b4d">
  <xsd:schema xmlns:xsd="http://www.w3.org/2001/XMLSchema" xmlns:xs="http://www.w3.org/2001/XMLSchema" xmlns:p="http://schemas.microsoft.com/office/2006/metadata/properties" xmlns:ns2="97ff3c93-503c-4e11-bc36-dfd9730720de" targetNamespace="http://schemas.microsoft.com/office/2006/metadata/properties" ma:root="true" ma:fieldsID="71bc539e5179d36af182002aef028ae1" ns2:_="">
    <xsd:import namespace="97ff3c93-503c-4e11-bc36-dfd973072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3c93-503c-4e11-bc36-dfd97307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CE0929-8157-4FD8-A7EB-CED9993D7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f3c93-503c-4e11-bc36-dfd9730720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578BF0-9B27-4E97-86D6-299341843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D4ADF-27A9-4A3F-9A0B-67F7600BC45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7ff3c93-503c-4e11-bc36-dfd9730720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TFFK</Template>
  <TotalTime>19808</TotalTime>
  <Words>1245</Words>
  <Application>Microsoft Office PowerPoint</Application>
  <PresentationFormat>Widescreen</PresentationFormat>
  <Paragraphs>132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34" baseType="lpstr">
      <vt:lpstr>Wingdings</vt:lpstr>
      <vt:lpstr>Montserrat</vt:lpstr>
      <vt:lpstr>Montserrat Medium</vt:lpstr>
      <vt:lpstr>Times New Roman</vt:lpstr>
      <vt:lpstr>Corbel</vt:lpstr>
      <vt:lpstr>Courier New</vt:lpstr>
      <vt:lpstr>Symbol</vt:lpstr>
      <vt:lpstr>Arial</vt:lpstr>
      <vt:lpstr>Calibri</vt:lpstr>
      <vt:lpstr>TFFK</vt:lpstr>
      <vt:lpstr>1_TFFK</vt:lpstr>
      <vt:lpstr>Kompetanseforum Arktis   regionråd</vt:lpstr>
      <vt:lpstr>Fra Stortingsmelding nr. 6  2018-2019 Regionreformen</vt:lpstr>
      <vt:lpstr>PowerPoint-presentasjon</vt:lpstr>
      <vt:lpstr>PowerPoint-presentasjon</vt:lpstr>
      <vt:lpstr>Fra Fylkesrådets tiltredelseserklæring</vt:lpstr>
      <vt:lpstr>BAKGRUNN</vt:lpstr>
      <vt:lpstr>Kompetanseforum Arktis</vt:lpstr>
      <vt:lpstr>FORMÅL med kompetanseforumet</vt:lpstr>
      <vt:lpstr>PowerPoint-presentasjon</vt:lpstr>
      <vt:lpstr>PowerPoint-presentasjon</vt:lpstr>
      <vt:lpstr>Kompetansereformen - Innsatsområder</vt:lpstr>
      <vt:lpstr>Kompetanse er nøkkelen til et bærekraftig velferdssamfunn. </vt:lpstr>
      <vt:lpstr>PowerPoint-presentasjon</vt:lpstr>
      <vt:lpstr>PowerPoint-presentasjon</vt:lpstr>
      <vt:lpstr>Styringsgruppa </vt:lpstr>
      <vt:lpstr>Arbeidsgruppe/Sekretariat</vt:lpstr>
      <vt:lpstr>Hovedmål</vt:lpstr>
      <vt:lpstr>Delmål</vt:lpstr>
      <vt:lpstr>Mandat for Kompetanseforum Arktis</vt:lpstr>
      <vt:lpstr>Strategiområder for arbeidet med KFA </vt:lpstr>
      <vt:lpstr>PowerPoint-presentasjon</vt:lpstr>
      <vt:lpstr>Styringsgruppa </vt:lpstr>
      <vt:lpstr>Tilbakemelding til Kompetanseforum Arktis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TFFK_presentasjon</dc:title>
  <dc:subject/>
  <dc:creator>Ole Martin Linaker</dc:creator>
  <cp:keywords/>
  <dc:description/>
  <cp:lastModifiedBy>Ole-Martin Linaker</cp:lastModifiedBy>
  <cp:revision>185</cp:revision>
  <dcterms:created xsi:type="dcterms:W3CDTF">2020-01-22T08:27:22Z</dcterms:created>
  <dcterms:modified xsi:type="dcterms:W3CDTF">2021-09-02T10:45:31Z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0x0101001E840B594CADB34F8475632BF49C821A</vt:lpwstr>
  </property>
</Properties>
</file>