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22"/>
  </p:notesMasterIdLst>
  <p:sldIdLst>
    <p:sldId id="348" r:id="rId5"/>
    <p:sldId id="11103" r:id="rId6"/>
    <p:sldId id="11107" r:id="rId7"/>
    <p:sldId id="11104" r:id="rId8"/>
    <p:sldId id="11119" r:id="rId9"/>
    <p:sldId id="11120" r:id="rId10"/>
    <p:sldId id="269" r:id="rId11"/>
    <p:sldId id="11124" r:id="rId12"/>
    <p:sldId id="11125" r:id="rId13"/>
    <p:sldId id="11128" r:id="rId14"/>
    <p:sldId id="11127" r:id="rId15"/>
    <p:sldId id="11141" r:id="rId16"/>
    <p:sldId id="324" r:id="rId17"/>
    <p:sldId id="11133" r:id="rId18"/>
    <p:sldId id="11098" r:id="rId19"/>
    <p:sldId id="11112" r:id="rId20"/>
    <p:sldId id="263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ys stil 3 – utheving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1264A5-E3BE-4A05-86F5-10804FA2FF02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n-NO"/>
        </a:p>
      </dgm:t>
    </dgm:pt>
    <dgm:pt modelId="{A8D67E66-1625-45AF-8948-DDDB48607E89}">
      <dgm:prSet phldrT="[Tekst]" custT="1"/>
      <dgm:spPr>
        <a:xfrm>
          <a:off x="151571" y="1287370"/>
          <a:ext cx="5954410" cy="2469606"/>
        </a:xfrm>
        <a:prstGeom prst="roundRect">
          <a:avLst>
            <a:gd name="adj" fmla="val 10000"/>
          </a:avLst>
        </a:prstGeom>
        <a:solidFill>
          <a:srgbClr val="ED93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nn-NO" sz="2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Styringsgruppe</a:t>
          </a:r>
        </a:p>
        <a:p>
          <a:pPr>
            <a:buNone/>
          </a:pPr>
          <a:r>
            <a:rPr lang="nn-NO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Ledet av </a:t>
          </a:r>
          <a:r>
            <a:rPr lang="nn-NO" sz="15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prosjekteier</a:t>
          </a:r>
          <a:endParaRPr lang="nn-NO" sz="15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>
            <a:buNone/>
          </a:pPr>
          <a:r>
            <a:rPr lang="nn-NO" sz="2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Statens vegvesen, Jernbanedirektoratet, Kystverket, Avinor, Statsforvalterne (FM)</a:t>
          </a:r>
        </a:p>
        <a:p>
          <a:pPr>
            <a:buNone/>
          </a:pPr>
          <a:endParaRPr lang="nn-NO" sz="25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C3CE1D0-75FE-4210-8E41-50E6B23C3C3C}" type="parTrans" cxnId="{7D2167F3-4336-445F-8F16-381DAE5FFB17}">
      <dgm:prSet/>
      <dgm:spPr/>
      <dgm:t>
        <a:bodyPr/>
        <a:lstStyle/>
        <a:p>
          <a:endParaRPr lang="nn-NO"/>
        </a:p>
      </dgm:t>
    </dgm:pt>
    <dgm:pt modelId="{C5E463CC-EF52-4C1C-B6BC-3B2773000E3A}" type="sibTrans" cxnId="{7D2167F3-4336-445F-8F16-381DAE5FFB17}">
      <dgm:prSet/>
      <dgm:spPr/>
      <dgm:t>
        <a:bodyPr/>
        <a:lstStyle/>
        <a:p>
          <a:endParaRPr lang="nn-NO"/>
        </a:p>
      </dgm:t>
    </dgm:pt>
    <dgm:pt modelId="{8B6906D7-D7E9-41D0-8936-FA916E987D6F}">
      <dgm:prSet phldrT="[Tekst]" custT="1"/>
      <dgm:spPr>
        <a:xfrm>
          <a:off x="155381" y="4110356"/>
          <a:ext cx="3922048" cy="2030391"/>
        </a:xfrm>
        <a:prstGeom prst="roundRect">
          <a:avLst>
            <a:gd name="adj" fmla="val 10000"/>
          </a:avLst>
        </a:prstGeom>
        <a:solidFill>
          <a:srgbClr val="1F282D">
            <a:lumMod val="50000"/>
            <a:lumOff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nn-NO" sz="2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Prosjektgruppe</a:t>
          </a:r>
        </a:p>
        <a:p>
          <a:pPr>
            <a:buNone/>
          </a:pPr>
          <a:r>
            <a:rPr lang="nn-NO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Ledet av Statens vegvesen</a:t>
          </a:r>
        </a:p>
        <a:p>
          <a:pPr>
            <a:buNone/>
          </a:pPr>
          <a:r>
            <a:rPr lang="nn-NO" sz="2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SVV, JBD, Kystverket, Avinor</a:t>
          </a:r>
        </a:p>
      </dgm:t>
    </dgm:pt>
    <dgm:pt modelId="{5981DF58-47EF-4752-814F-37D31E1A21E2}" type="parTrans" cxnId="{9CC4A60C-EF76-42B6-960F-47B6F149FB07}">
      <dgm:prSet/>
      <dgm:spPr/>
      <dgm:t>
        <a:bodyPr/>
        <a:lstStyle/>
        <a:p>
          <a:endParaRPr lang="nn-NO"/>
        </a:p>
      </dgm:t>
    </dgm:pt>
    <dgm:pt modelId="{38891A62-3CDD-4D90-8DBC-A03BBCE07A39}" type="sibTrans" cxnId="{9CC4A60C-EF76-42B6-960F-47B6F149FB07}">
      <dgm:prSet/>
      <dgm:spPr/>
      <dgm:t>
        <a:bodyPr/>
        <a:lstStyle/>
        <a:p>
          <a:endParaRPr lang="nn-NO"/>
        </a:p>
      </dgm:t>
    </dgm:pt>
    <dgm:pt modelId="{B5598B40-3013-4833-9C49-C90BA6EA6F8B}">
      <dgm:prSet phldrT="[Tekst]" custT="1"/>
      <dgm:spPr>
        <a:xfrm>
          <a:off x="4197287" y="4110356"/>
          <a:ext cx="2888627" cy="2030391"/>
        </a:xfrm>
        <a:prstGeom prst="roundRect">
          <a:avLst>
            <a:gd name="adj" fmla="val 10000"/>
          </a:avLst>
        </a:prstGeom>
        <a:solidFill>
          <a:srgbClr val="3F505A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nn-NO" sz="2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Tematiske arbeidsgrupper </a:t>
          </a:r>
          <a:r>
            <a:rPr lang="nb-NO" sz="20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etatene, f.-kommunene, Statsforvalteren, Sametinget, Forsvaret</a:t>
          </a:r>
        </a:p>
      </dgm:t>
    </dgm:pt>
    <dgm:pt modelId="{4CD6CB5C-96F8-4BC7-9F84-CC37071B0600}" type="parTrans" cxnId="{C779AC98-7A89-40EC-B6D5-9A26AA7BB57F}">
      <dgm:prSet/>
      <dgm:spPr/>
      <dgm:t>
        <a:bodyPr/>
        <a:lstStyle/>
        <a:p>
          <a:endParaRPr lang="nn-NO"/>
        </a:p>
      </dgm:t>
    </dgm:pt>
    <dgm:pt modelId="{8CF0D08C-F6DE-4CBE-8DFA-83B5EE88277F}" type="sibTrans" cxnId="{C779AC98-7A89-40EC-B6D5-9A26AA7BB57F}">
      <dgm:prSet/>
      <dgm:spPr/>
      <dgm:t>
        <a:bodyPr/>
        <a:lstStyle/>
        <a:p>
          <a:endParaRPr lang="nn-NO"/>
        </a:p>
      </dgm:t>
    </dgm:pt>
    <dgm:pt modelId="{AD647965-7BE4-48A4-A34A-2FE3F380A3AA}">
      <dgm:prSet phldrT="[Tekst]" custT="1"/>
      <dgm:spPr>
        <a:xfrm>
          <a:off x="7222074" y="1290615"/>
          <a:ext cx="4154715" cy="2469606"/>
        </a:xfrm>
        <a:prstGeom prst="roundRect">
          <a:avLst>
            <a:gd name="adj" fmla="val 10000"/>
          </a:avLst>
        </a:prstGeom>
        <a:solidFill>
          <a:srgbClr val="ED93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nn-NO" sz="3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>
            <a:buNone/>
          </a:pPr>
          <a:r>
            <a:rPr lang="nb-NO" sz="25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Politisk samrådsgruppe</a:t>
          </a:r>
        </a:p>
        <a:p>
          <a:pPr>
            <a:buNone/>
          </a:pPr>
          <a:r>
            <a:rPr lang="nb-NO" sz="20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Sametinget, fylkesråd </a:t>
          </a:r>
          <a:r>
            <a:rPr lang="nb-NO" sz="2000" noProof="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samf</a:t>
          </a:r>
          <a:r>
            <a:rPr lang="nb-NO" sz="20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., regionrådsledere, ungdommens fylkesråd</a:t>
          </a:r>
        </a:p>
        <a:p>
          <a:pPr>
            <a:buNone/>
          </a:pPr>
          <a:endParaRPr lang="nn-NO" sz="3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1E350FF-E9B8-43DC-AA96-2FCD3ED2F3A0}" type="parTrans" cxnId="{F38A4D7B-C385-4D80-BEAA-139AE109C028}">
      <dgm:prSet/>
      <dgm:spPr/>
      <dgm:t>
        <a:bodyPr/>
        <a:lstStyle/>
        <a:p>
          <a:endParaRPr lang="nn-NO"/>
        </a:p>
      </dgm:t>
    </dgm:pt>
    <dgm:pt modelId="{8441E539-5BB2-4FD7-AAFF-FACDC29D66C7}" type="sibTrans" cxnId="{F38A4D7B-C385-4D80-BEAA-139AE109C028}">
      <dgm:prSet/>
      <dgm:spPr/>
      <dgm:t>
        <a:bodyPr/>
        <a:lstStyle/>
        <a:p>
          <a:endParaRPr lang="nn-NO"/>
        </a:p>
      </dgm:t>
    </dgm:pt>
    <dgm:pt modelId="{9A97465C-3995-4831-823C-6C105366EE30}">
      <dgm:prSet phldrT="[Tekst]" custT="1"/>
      <dgm:spPr>
        <a:xfrm>
          <a:off x="7197602" y="4106556"/>
          <a:ext cx="4161607" cy="2030391"/>
        </a:xfrm>
        <a:prstGeom prst="roundRect">
          <a:avLst>
            <a:gd name="adj" fmla="val 10000"/>
          </a:avLst>
        </a:prstGeom>
        <a:solidFill>
          <a:srgbClr val="ED93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nb-NO" sz="25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Referansegruppe</a:t>
          </a:r>
        </a:p>
        <a:p>
          <a:pPr>
            <a:buNone/>
          </a:pPr>
          <a:r>
            <a:rPr lang="nb-NO" sz="20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Næringsliv, transportvirksomheter, interesseorganisasjoner, Forsvaret</a:t>
          </a:r>
        </a:p>
      </dgm:t>
    </dgm:pt>
    <dgm:pt modelId="{BCFD57C2-E3BA-4AE8-9A6F-857BC8CA1018}" type="parTrans" cxnId="{AA94604D-4062-490F-ABA6-94204C59FF37}">
      <dgm:prSet/>
      <dgm:spPr/>
      <dgm:t>
        <a:bodyPr/>
        <a:lstStyle/>
        <a:p>
          <a:endParaRPr lang="nn-NO"/>
        </a:p>
      </dgm:t>
    </dgm:pt>
    <dgm:pt modelId="{FAC7356A-1CB7-4E37-9333-3EEEB5DFD913}" type="sibTrans" cxnId="{AA94604D-4062-490F-ABA6-94204C59FF37}">
      <dgm:prSet/>
      <dgm:spPr/>
      <dgm:t>
        <a:bodyPr/>
        <a:lstStyle/>
        <a:p>
          <a:endParaRPr lang="nn-NO"/>
        </a:p>
      </dgm:t>
    </dgm:pt>
    <dgm:pt modelId="{8D3C89C6-B7DF-41E4-A4EC-5E33F04B40A6}">
      <dgm:prSet phldrT="[Tekst]" custT="1"/>
      <dgm:spPr>
        <a:xfrm>
          <a:off x="1451336" y="0"/>
          <a:ext cx="8660166" cy="1207196"/>
        </a:xfrm>
        <a:prstGeom prst="roundRect">
          <a:avLst>
            <a:gd name="adj" fmla="val 10000"/>
          </a:avLst>
        </a:prstGeom>
        <a:solidFill>
          <a:sysClr val="window" lastClr="FFFFFF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nb-NO" sz="28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Prosjekteier</a:t>
          </a:r>
          <a:br>
            <a:rPr lang="nn-NO" sz="2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nn-NO" sz="17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Statens vegvesen v/ divisjonsdirektør Per Morten Lund, Transport og samfunn</a:t>
          </a:r>
        </a:p>
      </dgm:t>
    </dgm:pt>
    <dgm:pt modelId="{4F88D426-3A06-4B62-B5D2-7E19CEA719D0}" type="sibTrans" cxnId="{60CB5F49-ED12-4FD0-9191-4EC866562F89}">
      <dgm:prSet/>
      <dgm:spPr/>
      <dgm:t>
        <a:bodyPr/>
        <a:lstStyle/>
        <a:p>
          <a:endParaRPr lang="nn-NO"/>
        </a:p>
      </dgm:t>
    </dgm:pt>
    <dgm:pt modelId="{F199C693-9392-4F47-9695-F9863C5200B7}" type="parTrans" cxnId="{60CB5F49-ED12-4FD0-9191-4EC866562F89}">
      <dgm:prSet/>
      <dgm:spPr/>
      <dgm:t>
        <a:bodyPr/>
        <a:lstStyle/>
        <a:p>
          <a:endParaRPr lang="nn-NO"/>
        </a:p>
      </dgm:t>
    </dgm:pt>
    <dgm:pt modelId="{7F243100-65CA-47B7-96C0-A05A8E7923F1}" type="pres">
      <dgm:prSet presAssocID="{431264A5-E3BE-4A05-86F5-10804FA2FF0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49AE012-1AD8-49A1-8363-06339DDFB71E}" type="pres">
      <dgm:prSet presAssocID="{8D3C89C6-B7DF-41E4-A4EC-5E33F04B40A6}" presName="vertOne" presStyleCnt="0"/>
      <dgm:spPr/>
    </dgm:pt>
    <dgm:pt modelId="{F8405DD6-AB9E-47F5-8CC6-305CAD4F632D}" type="pres">
      <dgm:prSet presAssocID="{8D3C89C6-B7DF-41E4-A4EC-5E33F04B40A6}" presName="txOne" presStyleLbl="node0" presStyleIdx="0" presStyleCnt="1" custScaleX="75158" custScaleY="59470" custLinFactNeighborX="232" custLinFactNeighborY="-10333">
        <dgm:presLayoutVars>
          <dgm:chPref val="3"/>
        </dgm:presLayoutVars>
      </dgm:prSet>
      <dgm:spPr/>
    </dgm:pt>
    <dgm:pt modelId="{B40E4D6F-6DAA-415E-842C-B40ABDE98D56}" type="pres">
      <dgm:prSet presAssocID="{8D3C89C6-B7DF-41E4-A4EC-5E33F04B40A6}" presName="parTransOne" presStyleCnt="0"/>
      <dgm:spPr/>
    </dgm:pt>
    <dgm:pt modelId="{4F0E518B-02A8-48E3-A2A7-FADEB30D62FE}" type="pres">
      <dgm:prSet presAssocID="{8D3C89C6-B7DF-41E4-A4EC-5E33F04B40A6}" presName="horzOne" presStyleCnt="0"/>
      <dgm:spPr/>
    </dgm:pt>
    <dgm:pt modelId="{163096D6-F9EF-4C64-9C75-8ED974E08A60}" type="pres">
      <dgm:prSet presAssocID="{A8D67E66-1625-45AF-8948-DDDB48607E89}" presName="vertTwo" presStyleCnt="0"/>
      <dgm:spPr/>
    </dgm:pt>
    <dgm:pt modelId="{6DF070EC-4841-484E-99F3-D9CAE9EB64F8}" type="pres">
      <dgm:prSet presAssocID="{A8D67E66-1625-45AF-8948-DDDB48607E89}" presName="txTwo" presStyleLbl="node2" presStyleIdx="0" presStyleCnt="2" custScaleX="65791" custScaleY="121660" custLinFactNeighborX="-5425" custLinFactNeighborY="-64115">
        <dgm:presLayoutVars>
          <dgm:chPref val="3"/>
        </dgm:presLayoutVars>
      </dgm:prSet>
      <dgm:spPr/>
    </dgm:pt>
    <dgm:pt modelId="{26018792-675E-4FDD-BE7F-22CADE08A385}" type="pres">
      <dgm:prSet presAssocID="{A8D67E66-1625-45AF-8948-DDDB48607E89}" presName="parTransTwo" presStyleCnt="0"/>
      <dgm:spPr/>
    </dgm:pt>
    <dgm:pt modelId="{F0CB8B71-4BC5-4761-A0C2-9B5CA76FE8E2}" type="pres">
      <dgm:prSet presAssocID="{A8D67E66-1625-45AF-8948-DDDB48607E89}" presName="horzTwo" presStyleCnt="0"/>
      <dgm:spPr/>
    </dgm:pt>
    <dgm:pt modelId="{0F15163A-7638-4C8D-B0DC-540A05A7F676}" type="pres">
      <dgm:prSet presAssocID="{8B6906D7-D7E9-41D0-8936-FA916E987D6F}" presName="vertThree" presStyleCnt="0"/>
      <dgm:spPr/>
    </dgm:pt>
    <dgm:pt modelId="{3D191464-AA00-4C0F-B2DC-8E2888007484}" type="pres">
      <dgm:prSet presAssocID="{8B6906D7-D7E9-41D0-8936-FA916E987D6F}" presName="txThree" presStyleLbl="node3" presStyleIdx="0" presStyleCnt="3" custScaleY="100023" custLinFactNeighborX="3427" custLinFactNeighborY="1150">
        <dgm:presLayoutVars>
          <dgm:chPref val="3"/>
        </dgm:presLayoutVars>
      </dgm:prSet>
      <dgm:spPr/>
    </dgm:pt>
    <dgm:pt modelId="{C2B35341-EF86-4BE0-987A-D2FCD8AD2D1C}" type="pres">
      <dgm:prSet presAssocID="{8B6906D7-D7E9-41D0-8936-FA916E987D6F}" presName="horzThree" presStyleCnt="0"/>
      <dgm:spPr/>
    </dgm:pt>
    <dgm:pt modelId="{AB39A1DF-AD13-46C7-BACB-32555889303D}" type="pres">
      <dgm:prSet presAssocID="{38891A62-3CDD-4D90-8DBC-A03BBCE07A39}" presName="sibSpaceThree" presStyleCnt="0"/>
      <dgm:spPr/>
    </dgm:pt>
    <dgm:pt modelId="{DB76379E-FCF8-4199-84F6-6E7C2CD4A4C6}" type="pres">
      <dgm:prSet presAssocID="{B5598B40-3013-4833-9C49-C90BA6EA6F8B}" presName="vertThree" presStyleCnt="0"/>
      <dgm:spPr/>
    </dgm:pt>
    <dgm:pt modelId="{7CEA2F96-645D-4FD9-B9AD-284F8328EEAA}" type="pres">
      <dgm:prSet presAssocID="{B5598B40-3013-4833-9C49-C90BA6EA6F8B}" presName="txThree" presStyleLbl="node3" presStyleIdx="1" presStyleCnt="3" custScaleX="73651" custScaleY="100023" custLinFactNeighborX="2283" custLinFactNeighborY="3443">
        <dgm:presLayoutVars>
          <dgm:chPref val="3"/>
        </dgm:presLayoutVars>
      </dgm:prSet>
      <dgm:spPr/>
    </dgm:pt>
    <dgm:pt modelId="{566352C6-6267-4C7B-BB9E-18BE251AC3AA}" type="pres">
      <dgm:prSet presAssocID="{B5598B40-3013-4833-9C49-C90BA6EA6F8B}" presName="horzThree" presStyleCnt="0"/>
      <dgm:spPr/>
    </dgm:pt>
    <dgm:pt modelId="{0B5F0D64-7FC1-403E-A358-9451A9D4F24A}" type="pres">
      <dgm:prSet presAssocID="{C5E463CC-EF52-4C1C-B6BC-3B2773000E3A}" presName="sibSpaceTwo" presStyleCnt="0"/>
      <dgm:spPr/>
    </dgm:pt>
    <dgm:pt modelId="{A7D36D81-F15D-4C55-B81C-1D30B94BD3E2}" type="pres">
      <dgm:prSet presAssocID="{AD647965-7BE4-48A4-A34A-2FE3F380A3AA}" presName="vertTwo" presStyleCnt="0"/>
      <dgm:spPr/>
    </dgm:pt>
    <dgm:pt modelId="{743FFB0D-8ACB-4F96-98BE-B747794B24B1}" type="pres">
      <dgm:prSet presAssocID="{AD647965-7BE4-48A4-A34A-2FE3F380A3AA}" presName="txTwo" presStyleLbl="node2" presStyleIdx="1" presStyleCnt="2" custScaleX="99445" custScaleY="121660" custLinFactNeighborX="-2589" custLinFactNeighborY="-62592">
        <dgm:presLayoutVars>
          <dgm:chPref val="3"/>
        </dgm:presLayoutVars>
      </dgm:prSet>
      <dgm:spPr/>
    </dgm:pt>
    <dgm:pt modelId="{A4A9DDA6-1AB7-42F7-9CFD-6F91771AC4BA}" type="pres">
      <dgm:prSet presAssocID="{AD647965-7BE4-48A4-A34A-2FE3F380A3AA}" presName="parTransTwo" presStyleCnt="0"/>
      <dgm:spPr/>
    </dgm:pt>
    <dgm:pt modelId="{DB7987E3-FABC-4E62-889B-27AF4013DB61}" type="pres">
      <dgm:prSet presAssocID="{AD647965-7BE4-48A4-A34A-2FE3F380A3AA}" presName="horzTwo" presStyleCnt="0"/>
      <dgm:spPr/>
    </dgm:pt>
    <dgm:pt modelId="{71CFD8D9-4F54-44F6-8A4C-0CD5F1756AF0}" type="pres">
      <dgm:prSet presAssocID="{9A97465C-3995-4831-823C-6C105366EE30}" presName="vertThree" presStyleCnt="0"/>
      <dgm:spPr/>
    </dgm:pt>
    <dgm:pt modelId="{42644981-09AE-4119-BE71-D2C01E0285E4}" type="pres">
      <dgm:prSet presAssocID="{9A97465C-3995-4831-823C-6C105366EE30}" presName="txThree" presStyleLbl="node3" presStyleIdx="2" presStyleCnt="3" custScaleX="106108" custScaleY="100023" custLinFactNeighborX="-3294" custLinFactNeighborY="-4">
        <dgm:presLayoutVars>
          <dgm:chPref val="3"/>
        </dgm:presLayoutVars>
      </dgm:prSet>
      <dgm:spPr/>
    </dgm:pt>
    <dgm:pt modelId="{D972D35B-50CC-4F5E-BC91-B19A990BD548}" type="pres">
      <dgm:prSet presAssocID="{9A97465C-3995-4831-823C-6C105366EE30}" presName="horzThree" presStyleCnt="0"/>
      <dgm:spPr/>
    </dgm:pt>
  </dgm:ptLst>
  <dgm:cxnLst>
    <dgm:cxn modelId="{9CC4A60C-EF76-42B6-960F-47B6F149FB07}" srcId="{A8D67E66-1625-45AF-8948-DDDB48607E89}" destId="{8B6906D7-D7E9-41D0-8936-FA916E987D6F}" srcOrd="0" destOrd="0" parTransId="{5981DF58-47EF-4752-814F-37D31E1A21E2}" sibTransId="{38891A62-3CDD-4D90-8DBC-A03BBCE07A39}"/>
    <dgm:cxn modelId="{52EAE327-B933-4E3C-90FD-68ADEECBDF3F}" type="presOf" srcId="{9A97465C-3995-4831-823C-6C105366EE30}" destId="{42644981-09AE-4119-BE71-D2C01E0285E4}" srcOrd="0" destOrd="0" presId="urn:microsoft.com/office/officeart/2005/8/layout/hierarchy4"/>
    <dgm:cxn modelId="{86B50F38-C65E-483C-80E3-F6CF94E5FEDB}" type="presOf" srcId="{8B6906D7-D7E9-41D0-8936-FA916E987D6F}" destId="{3D191464-AA00-4C0F-B2DC-8E2888007484}" srcOrd="0" destOrd="0" presId="urn:microsoft.com/office/officeart/2005/8/layout/hierarchy4"/>
    <dgm:cxn modelId="{7F31633D-27DE-405B-AB35-A351C40F72C7}" type="presOf" srcId="{8D3C89C6-B7DF-41E4-A4EC-5E33F04B40A6}" destId="{F8405DD6-AB9E-47F5-8CC6-305CAD4F632D}" srcOrd="0" destOrd="0" presId="urn:microsoft.com/office/officeart/2005/8/layout/hierarchy4"/>
    <dgm:cxn modelId="{60CB5F49-ED12-4FD0-9191-4EC866562F89}" srcId="{431264A5-E3BE-4A05-86F5-10804FA2FF02}" destId="{8D3C89C6-B7DF-41E4-A4EC-5E33F04B40A6}" srcOrd="0" destOrd="0" parTransId="{F199C693-9392-4F47-9695-F9863C5200B7}" sibTransId="{4F88D426-3A06-4B62-B5D2-7E19CEA719D0}"/>
    <dgm:cxn modelId="{AA94604D-4062-490F-ABA6-94204C59FF37}" srcId="{AD647965-7BE4-48A4-A34A-2FE3F380A3AA}" destId="{9A97465C-3995-4831-823C-6C105366EE30}" srcOrd="0" destOrd="0" parTransId="{BCFD57C2-E3BA-4AE8-9A6F-857BC8CA1018}" sibTransId="{FAC7356A-1CB7-4E37-9333-3EEEB5DFD913}"/>
    <dgm:cxn modelId="{F38A4D7B-C385-4D80-BEAA-139AE109C028}" srcId="{8D3C89C6-B7DF-41E4-A4EC-5E33F04B40A6}" destId="{AD647965-7BE4-48A4-A34A-2FE3F380A3AA}" srcOrd="1" destOrd="0" parTransId="{A1E350FF-E9B8-43DC-AA96-2FCD3ED2F3A0}" sibTransId="{8441E539-5BB2-4FD7-AAFF-FACDC29D66C7}"/>
    <dgm:cxn modelId="{5A8A5883-5B7F-472A-8C0D-806FF5E9BF58}" type="presOf" srcId="{AD647965-7BE4-48A4-A34A-2FE3F380A3AA}" destId="{743FFB0D-8ACB-4F96-98BE-B747794B24B1}" srcOrd="0" destOrd="0" presId="urn:microsoft.com/office/officeart/2005/8/layout/hierarchy4"/>
    <dgm:cxn modelId="{C779AC98-7A89-40EC-B6D5-9A26AA7BB57F}" srcId="{A8D67E66-1625-45AF-8948-DDDB48607E89}" destId="{B5598B40-3013-4833-9C49-C90BA6EA6F8B}" srcOrd="1" destOrd="0" parTransId="{4CD6CB5C-96F8-4BC7-9F84-CC37071B0600}" sibTransId="{8CF0D08C-F6DE-4CBE-8DFA-83B5EE88277F}"/>
    <dgm:cxn modelId="{64F89C9F-7784-478E-819D-D246EA7FEA73}" type="presOf" srcId="{A8D67E66-1625-45AF-8948-DDDB48607E89}" destId="{6DF070EC-4841-484E-99F3-D9CAE9EB64F8}" srcOrd="0" destOrd="0" presId="urn:microsoft.com/office/officeart/2005/8/layout/hierarchy4"/>
    <dgm:cxn modelId="{916E87A6-74DD-45F1-9B8B-5A67AAC77B79}" type="presOf" srcId="{B5598B40-3013-4833-9C49-C90BA6EA6F8B}" destId="{7CEA2F96-645D-4FD9-B9AD-284F8328EEAA}" srcOrd="0" destOrd="0" presId="urn:microsoft.com/office/officeart/2005/8/layout/hierarchy4"/>
    <dgm:cxn modelId="{2D4EB6EC-B3B4-46B8-AEA8-64628D891BB9}" type="presOf" srcId="{431264A5-E3BE-4A05-86F5-10804FA2FF02}" destId="{7F243100-65CA-47B7-96C0-A05A8E7923F1}" srcOrd="0" destOrd="0" presId="urn:microsoft.com/office/officeart/2005/8/layout/hierarchy4"/>
    <dgm:cxn modelId="{7D2167F3-4336-445F-8F16-381DAE5FFB17}" srcId="{8D3C89C6-B7DF-41E4-A4EC-5E33F04B40A6}" destId="{A8D67E66-1625-45AF-8948-DDDB48607E89}" srcOrd="0" destOrd="0" parTransId="{7C3CE1D0-75FE-4210-8E41-50E6B23C3C3C}" sibTransId="{C5E463CC-EF52-4C1C-B6BC-3B2773000E3A}"/>
    <dgm:cxn modelId="{EC83BD6C-7429-4E41-BE8A-53661E70C174}" type="presParOf" srcId="{7F243100-65CA-47B7-96C0-A05A8E7923F1}" destId="{349AE012-1AD8-49A1-8363-06339DDFB71E}" srcOrd="0" destOrd="0" presId="urn:microsoft.com/office/officeart/2005/8/layout/hierarchy4"/>
    <dgm:cxn modelId="{89086516-3FE9-4690-BD8B-F2A4B3B51720}" type="presParOf" srcId="{349AE012-1AD8-49A1-8363-06339DDFB71E}" destId="{F8405DD6-AB9E-47F5-8CC6-305CAD4F632D}" srcOrd="0" destOrd="0" presId="urn:microsoft.com/office/officeart/2005/8/layout/hierarchy4"/>
    <dgm:cxn modelId="{34B1B1E9-F9D8-4924-B3A3-C1291C92A83F}" type="presParOf" srcId="{349AE012-1AD8-49A1-8363-06339DDFB71E}" destId="{B40E4D6F-6DAA-415E-842C-B40ABDE98D56}" srcOrd="1" destOrd="0" presId="urn:microsoft.com/office/officeart/2005/8/layout/hierarchy4"/>
    <dgm:cxn modelId="{4E77ACA6-C2A4-4FA7-8092-AC2955965146}" type="presParOf" srcId="{349AE012-1AD8-49A1-8363-06339DDFB71E}" destId="{4F0E518B-02A8-48E3-A2A7-FADEB30D62FE}" srcOrd="2" destOrd="0" presId="urn:microsoft.com/office/officeart/2005/8/layout/hierarchy4"/>
    <dgm:cxn modelId="{AB653A02-9ABF-43C2-8E08-42D865B550B1}" type="presParOf" srcId="{4F0E518B-02A8-48E3-A2A7-FADEB30D62FE}" destId="{163096D6-F9EF-4C64-9C75-8ED974E08A60}" srcOrd="0" destOrd="0" presId="urn:microsoft.com/office/officeart/2005/8/layout/hierarchy4"/>
    <dgm:cxn modelId="{A6927C28-79EB-4561-B8AB-DE47F164D9FC}" type="presParOf" srcId="{163096D6-F9EF-4C64-9C75-8ED974E08A60}" destId="{6DF070EC-4841-484E-99F3-D9CAE9EB64F8}" srcOrd="0" destOrd="0" presId="urn:microsoft.com/office/officeart/2005/8/layout/hierarchy4"/>
    <dgm:cxn modelId="{87B3890D-5121-41CE-BA7B-6093BBB00441}" type="presParOf" srcId="{163096D6-F9EF-4C64-9C75-8ED974E08A60}" destId="{26018792-675E-4FDD-BE7F-22CADE08A385}" srcOrd="1" destOrd="0" presId="urn:microsoft.com/office/officeart/2005/8/layout/hierarchy4"/>
    <dgm:cxn modelId="{74F65948-74ED-46C1-9BB4-6E7F67D78A6D}" type="presParOf" srcId="{163096D6-F9EF-4C64-9C75-8ED974E08A60}" destId="{F0CB8B71-4BC5-4761-A0C2-9B5CA76FE8E2}" srcOrd="2" destOrd="0" presId="urn:microsoft.com/office/officeart/2005/8/layout/hierarchy4"/>
    <dgm:cxn modelId="{8F944A22-62AA-4C02-A3A5-D4B68AACCDCA}" type="presParOf" srcId="{F0CB8B71-4BC5-4761-A0C2-9B5CA76FE8E2}" destId="{0F15163A-7638-4C8D-B0DC-540A05A7F676}" srcOrd="0" destOrd="0" presId="urn:microsoft.com/office/officeart/2005/8/layout/hierarchy4"/>
    <dgm:cxn modelId="{3ABE331F-F7FB-4889-83BE-FE2113ED4175}" type="presParOf" srcId="{0F15163A-7638-4C8D-B0DC-540A05A7F676}" destId="{3D191464-AA00-4C0F-B2DC-8E2888007484}" srcOrd="0" destOrd="0" presId="urn:microsoft.com/office/officeart/2005/8/layout/hierarchy4"/>
    <dgm:cxn modelId="{BA49E781-514F-450A-B54C-B46BD8849FAF}" type="presParOf" srcId="{0F15163A-7638-4C8D-B0DC-540A05A7F676}" destId="{C2B35341-EF86-4BE0-987A-D2FCD8AD2D1C}" srcOrd="1" destOrd="0" presId="urn:microsoft.com/office/officeart/2005/8/layout/hierarchy4"/>
    <dgm:cxn modelId="{745F0EF7-75B1-46DC-939B-DD6AD08646FF}" type="presParOf" srcId="{F0CB8B71-4BC5-4761-A0C2-9B5CA76FE8E2}" destId="{AB39A1DF-AD13-46C7-BACB-32555889303D}" srcOrd="1" destOrd="0" presId="urn:microsoft.com/office/officeart/2005/8/layout/hierarchy4"/>
    <dgm:cxn modelId="{C52746D3-D407-48E5-9613-D6BF9DFE8EC8}" type="presParOf" srcId="{F0CB8B71-4BC5-4761-A0C2-9B5CA76FE8E2}" destId="{DB76379E-FCF8-4199-84F6-6E7C2CD4A4C6}" srcOrd="2" destOrd="0" presId="urn:microsoft.com/office/officeart/2005/8/layout/hierarchy4"/>
    <dgm:cxn modelId="{88580217-46AD-433B-B788-9BC1F729B98B}" type="presParOf" srcId="{DB76379E-FCF8-4199-84F6-6E7C2CD4A4C6}" destId="{7CEA2F96-645D-4FD9-B9AD-284F8328EEAA}" srcOrd="0" destOrd="0" presId="urn:microsoft.com/office/officeart/2005/8/layout/hierarchy4"/>
    <dgm:cxn modelId="{6ADABD4A-2022-426C-AA94-63487AC54F23}" type="presParOf" srcId="{DB76379E-FCF8-4199-84F6-6E7C2CD4A4C6}" destId="{566352C6-6267-4C7B-BB9E-18BE251AC3AA}" srcOrd="1" destOrd="0" presId="urn:microsoft.com/office/officeart/2005/8/layout/hierarchy4"/>
    <dgm:cxn modelId="{9A3C1B6A-7F74-4783-914D-FD2E983B330F}" type="presParOf" srcId="{4F0E518B-02A8-48E3-A2A7-FADEB30D62FE}" destId="{0B5F0D64-7FC1-403E-A358-9451A9D4F24A}" srcOrd="1" destOrd="0" presId="urn:microsoft.com/office/officeart/2005/8/layout/hierarchy4"/>
    <dgm:cxn modelId="{B6A5307C-FDD9-4417-B9DC-802DA74B628C}" type="presParOf" srcId="{4F0E518B-02A8-48E3-A2A7-FADEB30D62FE}" destId="{A7D36D81-F15D-4C55-B81C-1D30B94BD3E2}" srcOrd="2" destOrd="0" presId="urn:microsoft.com/office/officeart/2005/8/layout/hierarchy4"/>
    <dgm:cxn modelId="{82C76D4E-28AC-4842-8F60-1309F3BA760A}" type="presParOf" srcId="{A7D36D81-F15D-4C55-B81C-1D30B94BD3E2}" destId="{743FFB0D-8ACB-4F96-98BE-B747794B24B1}" srcOrd="0" destOrd="0" presId="urn:microsoft.com/office/officeart/2005/8/layout/hierarchy4"/>
    <dgm:cxn modelId="{9F0F0989-7CD8-4355-A5F1-2851C73006AD}" type="presParOf" srcId="{A7D36D81-F15D-4C55-B81C-1D30B94BD3E2}" destId="{A4A9DDA6-1AB7-42F7-9CFD-6F91771AC4BA}" srcOrd="1" destOrd="0" presId="urn:microsoft.com/office/officeart/2005/8/layout/hierarchy4"/>
    <dgm:cxn modelId="{1BDFE400-0E64-4118-8045-24AEB7BDD938}" type="presParOf" srcId="{A7D36D81-F15D-4C55-B81C-1D30B94BD3E2}" destId="{DB7987E3-FABC-4E62-889B-27AF4013DB61}" srcOrd="2" destOrd="0" presId="urn:microsoft.com/office/officeart/2005/8/layout/hierarchy4"/>
    <dgm:cxn modelId="{BDD54681-8935-4F75-9C62-0ABFD10FF808}" type="presParOf" srcId="{DB7987E3-FABC-4E62-889B-27AF4013DB61}" destId="{71CFD8D9-4F54-44F6-8A4C-0CD5F1756AF0}" srcOrd="0" destOrd="0" presId="urn:microsoft.com/office/officeart/2005/8/layout/hierarchy4"/>
    <dgm:cxn modelId="{4215F66F-ED73-456F-985F-4FF14F356FFD}" type="presParOf" srcId="{71CFD8D9-4F54-44F6-8A4C-0CD5F1756AF0}" destId="{42644981-09AE-4119-BE71-D2C01E0285E4}" srcOrd="0" destOrd="0" presId="urn:microsoft.com/office/officeart/2005/8/layout/hierarchy4"/>
    <dgm:cxn modelId="{80B33DA9-D647-47FD-8843-E6EEFF1ACA64}" type="presParOf" srcId="{71CFD8D9-4F54-44F6-8A4C-0CD5F1756AF0}" destId="{D972D35B-50CC-4F5E-BC91-B19A990BD54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05DD6-AB9E-47F5-8CC6-305CAD4F632D}">
      <dsp:nvSpPr>
        <dsp:cNvPr id="0" name=""/>
        <dsp:cNvSpPr/>
      </dsp:nvSpPr>
      <dsp:spPr>
        <a:xfrm>
          <a:off x="1451336" y="0"/>
          <a:ext cx="8660166" cy="1207196"/>
        </a:xfrm>
        <a:prstGeom prst="roundRect">
          <a:avLst>
            <a:gd name="adj" fmla="val 10000"/>
          </a:avLst>
        </a:prstGeom>
        <a:solidFill>
          <a:sysClr val="window" lastClr="FFFFFF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Prosjekteier</a:t>
          </a:r>
          <a:br>
            <a:rPr lang="nn-NO" sz="2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nn-NO" sz="17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Statens vegvesen v/ divisjonsdirektør Per Morten Lund, Transport og samfunn</a:t>
          </a:r>
        </a:p>
      </dsp:txBody>
      <dsp:txXfrm>
        <a:off x="1486694" y="35358"/>
        <a:ext cx="8589450" cy="1136480"/>
      </dsp:txXfrm>
    </dsp:sp>
    <dsp:sp modelId="{6DF070EC-4841-484E-99F3-D9CAE9EB64F8}">
      <dsp:nvSpPr>
        <dsp:cNvPr id="0" name=""/>
        <dsp:cNvSpPr/>
      </dsp:nvSpPr>
      <dsp:spPr>
        <a:xfrm>
          <a:off x="825198" y="1287370"/>
          <a:ext cx="4607157" cy="2469606"/>
        </a:xfrm>
        <a:prstGeom prst="roundRect">
          <a:avLst>
            <a:gd name="adj" fmla="val 10000"/>
          </a:avLst>
        </a:prstGeom>
        <a:solidFill>
          <a:srgbClr val="ED93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Styringsgruppe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Ledet av </a:t>
          </a:r>
          <a:r>
            <a:rPr lang="nn-NO" sz="15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prosjekteier</a:t>
          </a:r>
          <a:endParaRPr lang="nn-NO" sz="1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Statens vegvesen, Jernbanedirektoratet, Kystverket, Avinor, Statsforvalterne (FM)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n-NO" sz="2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897530" y="1359702"/>
        <a:ext cx="4462493" cy="2324942"/>
      </dsp:txXfrm>
    </dsp:sp>
    <dsp:sp modelId="{3D191464-AA00-4C0F-B2DC-8E2888007484}">
      <dsp:nvSpPr>
        <dsp:cNvPr id="0" name=""/>
        <dsp:cNvSpPr/>
      </dsp:nvSpPr>
      <dsp:spPr>
        <a:xfrm>
          <a:off x="155381" y="4110356"/>
          <a:ext cx="3922048" cy="2030391"/>
        </a:xfrm>
        <a:prstGeom prst="roundRect">
          <a:avLst>
            <a:gd name="adj" fmla="val 10000"/>
          </a:avLst>
        </a:prstGeom>
        <a:solidFill>
          <a:srgbClr val="1F282D">
            <a:lumMod val="50000"/>
            <a:lumOff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Prosjektgruppe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Ledet av Statens vegvesen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SVV, JBD, Kystverket, Avinor</a:t>
          </a:r>
        </a:p>
      </dsp:txBody>
      <dsp:txXfrm>
        <a:off x="214849" y="4169824"/>
        <a:ext cx="3803112" cy="1911455"/>
      </dsp:txXfrm>
    </dsp:sp>
    <dsp:sp modelId="{7CEA2F96-645D-4FD9-B9AD-284F8328EEAA}">
      <dsp:nvSpPr>
        <dsp:cNvPr id="0" name=""/>
        <dsp:cNvSpPr/>
      </dsp:nvSpPr>
      <dsp:spPr>
        <a:xfrm>
          <a:off x="4197287" y="4110356"/>
          <a:ext cx="2888627" cy="2030391"/>
        </a:xfrm>
        <a:prstGeom prst="roundRect">
          <a:avLst>
            <a:gd name="adj" fmla="val 10000"/>
          </a:avLst>
        </a:prstGeom>
        <a:solidFill>
          <a:srgbClr val="3F505A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Tematiske arbeidsgrupper </a:t>
          </a:r>
          <a:r>
            <a:rPr lang="nb-NO" sz="2000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etatene, f.-kommunene, Statsforvalteren, Sametinget, Forsvaret</a:t>
          </a:r>
        </a:p>
      </dsp:txBody>
      <dsp:txXfrm>
        <a:off x="4256755" y="4169824"/>
        <a:ext cx="2769691" cy="1911455"/>
      </dsp:txXfrm>
    </dsp:sp>
    <dsp:sp modelId="{743FFB0D-8ACB-4F96-98BE-B747794B24B1}">
      <dsp:nvSpPr>
        <dsp:cNvPr id="0" name=""/>
        <dsp:cNvSpPr/>
      </dsp:nvSpPr>
      <dsp:spPr>
        <a:xfrm>
          <a:off x="7222074" y="1290615"/>
          <a:ext cx="4154715" cy="2469606"/>
        </a:xfrm>
        <a:prstGeom prst="roundRect">
          <a:avLst>
            <a:gd name="adj" fmla="val 10000"/>
          </a:avLst>
        </a:prstGeom>
        <a:solidFill>
          <a:srgbClr val="ED93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n-NO" sz="3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Politisk samrådsgruppe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Sametinget, fylkesråd </a:t>
          </a:r>
          <a:r>
            <a:rPr lang="nb-NO" sz="2000" kern="1200" noProof="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samf</a:t>
          </a:r>
          <a:r>
            <a:rPr lang="nb-NO" sz="2000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., regionrådsledere, ungdommens fylkesråd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n-NO" sz="3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7294406" y="1362947"/>
        <a:ext cx="4010051" cy="2324942"/>
      </dsp:txXfrm>
    </dsp:sp>
    <dsp:sp modelId="{42644981-09AE-4119-BE71-D2C01E0285E4}">
      <dsp:nvSpPr>
        <dsp:cNvPr id="0" name=""/>
        <dsp:cNvSpPr/>
      </dsp:nvSpPr>
      <dsp:spPr>
        <a:xfrm>
          <a:off x="7197602" y="4106556"/>
          <a:ext cx="4161607" cy="2030391"/>
        </a:xfrm>
        <a:prstGeom prst="roundRect">
          <a:avLst>
            <a:gd name="adj" fmla="val 10000"/>
          </a:avLst>
        </a:prstGeom>
        <a:solidFill>
          <a:srgbClr val="ED93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Referansegruppe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Næringsliv, transportvirksomheter, interesseorganisasjoner, Forsvaret</a:t>
          </a:r>
        </a:p>
      </dsp:txBody>
      <dsp:txXfrm>
        <a:off x="7257070" y="4166024"/>
        <a:ext cx="4042671" cy="19114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5B364-030F-45FF-B5C2-257AB42F40D9}" type="datetimeFigureOut">
              <a:rPr lang="nn-NO" smtClean="0"/>
              <a:t>06.09.2021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716DD-E391-465C-A162-105E035D4C12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74555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56B9C-EB3E-4244-9CDC-EE403EECE71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391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Folkeretten i arbeidet med KVU for transportløsninger i Nord-Norge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lange linjene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Samisk språk og tilhørighet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 materielle grunnlaget for samisk kultur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Reindrift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Reindrifts- og grensebeiteloven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Arealkrevende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Unnvikelsessoner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tap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Sårbar for arealinngrep og endring i klima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Sjøsamene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Samisk reiseliv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Samiske kulturminner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Samenes folkerettslige krav på et særskilt kulturvern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Velfungerende samferdsel for samiske interesser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716DD-E391-465C-A162-105E035D4C12}" type="slidenum">
              <a:rPr lang="nn-NO" smtClean="0"/>
              <a:t>12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95469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1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A308C-0B90-E94A-915F-BE14F9D990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538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Fredag 27.november var ein </a:t>
            </a:r>
            <a:r>
              <a:rPr lang="nn-NO" dirty="0" err="1"/>
              <a:t>høydare</a:t>
            </a:r>
            <a:r>
              <a:rPr lang="nn-NO" dirty="0"/>
              <a:t>; - presentasjon av Nord-Norgemeldinga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0A8F8-DE54-4687-87A5-A2C4E405A82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908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E7C2B5-B684-4E4C-88B7-BE43DE686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DE89068-169E-4C8D-AA4D-D87F495CD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47720B1-1129-48C1-8705-9724217CC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513A-10A5-4C28-8314-A786E49E9E1A}" type="datetimeFigureOut">
              <a:rPr lang="nb-NO" smtClean="0"/>
              <a:t>06.09.2021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CA36CDC-3F13-418C-BD32-BC2574F46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2C574DC-EF86-490B-9E7F-F18D9346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7AD4-5DFC-45BD-9C97-001D7874BA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932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F62E2D-9C64-4821-B1D9-837682DA0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260BBBA-25A9-406A-AE1B-6DCD97D33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C12339F-4FF6-42F6-AC23-962462E34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513A-10A5-4C28-8314-A786E49E9E1A}" type="datetimeFigureOut">
              <a:rPr lang="nb-NO" smtClean="0"/>
              <a:t>06.09.2021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18874A7-462B-487B-90EE-484ACFC3F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4B5530-FB80-47AB-8156-1546A7266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7AD4-5DFC-45BD-9C97-001D7874BA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3621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A4C6A36-B128-40D9-A0E4-51870AFC2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4A6842C-9B01-4900-AB69-D57C6D134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AB086F-707B-4813-A177-F2DD314A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513A-10A5-4C28-8314-A786E49E9E1A}" type="datetimeFigureOut">
              <a:rPr lang="nb-NO" smtClean="0"/>
              <a:t>06.09.2021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B075B78-DAE2-4078-98FA-1CBE0ACC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7A8522F-EFB8-4188-836E-9AD105C9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7AD4-5DFC-45BD-9C97-001D7874BA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400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tekst 7"/>
          <p:cNvSpPr>
            <a:spLocks noGrp="1"/>
          </p:cNvSpPr>
          <p:nvPr>
            <p:ph type="body" sz="quarter" idx="17"/>
          </p:nvPr>
        </p:nvSpPr>
        <p:spPr>
          <a:xfrm>
            <a:off x="1700374" y="699473"/>
            <a:ext cx="7590375" cy="35471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ED901A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innhold 2"/>
          <p:cNvSpPr>
            <a:spLocks noGrp="1"/>
          </p:cNvSpPr>
          <p:nvPr>
            <p:ph idx="1"/>
          </p:nvPr>
        </p:nvSpPr>
        <p:spPr>
          <a:xfrm>
            <a:off x="1698161" y="1777857"/>
            <a:ext cx="5357779" cy="429380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0" name="Plassholder for bilde 3"/>
          <p:cNvSpPr>
            <a:spLocks noGrp="1"/>
          </p:cNvSpPr>
          <p:nvPr>
            <p:ph type="pic" sz="quarter" idx="19"/>
          </p:nvPr>
        </p:nvSpPr>
        <p:spPr>
          <a:xfrm>
            <a:off x="7670249" y="1834334"/>
            <a:ext cx="4175275" cy="4236219"/>
          </a:xfrm>
        </p:spPr>
        <p:txBody>
          <a:bodyPr tIns="1619676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058843" y="6384923"/>
            <a:ext cx="9661440" cy="172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94078" y="6160824"/>
            <a:ext cx="346297" cy="15189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DE8D9C2-5F05-44EF-B7C1-1B71CE36FE82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45268" y="6385408"/>
            <a:ext cx="1367763" cy="172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spc="80" baseline="0">
                <a:solidFill>
                  <a:schemeClr val="bg1"/>
                </a:solidFill>
              </a:defRPr>
            </a:lvl1pPr>
          </a:lstStyle>
          <a:p>
            <a:fld id="{2F2AF714-9CF7-440C-A310-250B67A89922}" type="datetime1">
              <a:rPr lang="nb-NO" smtClean="0"/>
              <a:t>06.09.2021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246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3"/>
          <p:cNvSpPr>
            <a:spLocks noGrp="1"/>
          </p:cNvSpPr>
          <p:nvPr>
            <p:ph type="ctrTitle"/>
          </p:nvPr>
        </p:nvSpPr>
        <p:spPr>
          <a:xfrm>
            <a:off x="1991544" y="2348880"/>
            <a:ext cx="9784761" cy="165618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 sz="3600"/>
              <a:t>Klikk for å redigere tittelstil</a:t>
            </a:r>
            <a:endParaRPr lang="nb-NO" sz="3600" dirty="0"/>
          </a:p>
        </p:txBody>
      </p:sp>
      <p:sp>
        <p:nvSpPr>
          <p:cNvPr id="17" name="Undertittel 4"/>
          <p:cNvSpPr>
            <a:spLocks noGrp="1"/>
          </p:cNvSpPr>
          <p:nvPr>
            <p:ph type="subTitle" idx="1"/>
          </p:nvPr>
        </p:nvSpPr>
        <p:spPr>
          <a:xfrm>
            <a:off x="1991544" y="4293096"/>
            <a:ext cx="9774403" cy="108012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b-NO" sz="2400"/>
              <a:t>Klikk for å redigere undertittelstil i malen</a:t>
            </a:r>
            <a:endParaRPr lang="nb-NO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11A96A7-E13C-44BC-A07A-FC3851B03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5437" y="267790"/>
            <a:ext cx="1181203" cy="61798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6D61F0E-55E0-4E34-A77A-8F6865FC15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791" y="2262860"/>
            <a:ext cx="1277390" cy="127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6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/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14"/>
          <p:cNvSpPr>
            <a:spLocks noGrp="1"/>
          </p:cNvSpPr>
          <p:nvPr>
            <p:ph type="pic" sz="quarter" idx="12" hasCustomPrompt="1"/>
          </p:nvPr>
        </p:nvSpPr>
        <p:spPr>
          <a:xfrm>
            <a:off x="335360" y="1928444"/>
            <a:ext cx="11521279" cy="4610057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940026" y="1265334"/>
            <a:ext cx="9916613" cy="502024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940027" y="924754"/>
            <a:ext cx="9916613" cy="33950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ED9300"/>
                </a:solidFill>
              </a:defRPr>
            </a:lvl1pPr>
            <a:lvl2pPr marL="45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C3166-6758-48A4-B49C-F9932EA75A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566A5AD-43D5-4D32-8F27-633B39B41C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5437" y="267790"/>
            <a:ext cx="1181203" cy="6179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436F438-CDE3-402C-9EA0-62FD69DE0E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360" y="319499"/>
            <a:ext cx="1277390" cy="127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2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4048" y="900001"/>
            <a:ext cx="11510423" cy="5623952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C802B-AE49-47BB-AF14-1B113F366F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D002B-773B-415D-A15F-838EC065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48" y="252000"/>
            <a:ext cx="10586488" cy="46913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101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#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3407" y="1268792"/>
            <a:ext cx="11561690" cy="5276461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C802B-AE49-47BB-AF14-1B113F366F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2077159C-DBF6-442C-A3C5-41944505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048" y="633332"/>
            <a:ext cx="11561690" cy="469132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nb-NO" dirty="0"/>
              <a:t>Klikk </a:t>
            </a:r>
            <a:r>
              <a:rPr lang="nb-NO" dirty="0" err="1"/>
              <a:t>forå</a:t>
            </a:r>
            <a:r>
              <a:rPr lang="nb-NO" dirty="0"/>
              <a:t> redigere tittelstil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26815A86-A95A-4C74-A68C-4F9E42D1C9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048" y="248392"/>
            <a:ext cx="10730504" cy="35471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ED93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6197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innhold 2"/>
          <p:cNvSpPr>
            <a:spLocks noGrp="1"/>
          </p:cNvSpPr>
          <p:nvPr>
            <p:ph idx="1"/>
          </p:nvPr>
        </p:nvSpPr>
        <p:spPr>
          <a:xfrm>
            <a:off x="334800" y="900000"/>
            <a:ext cx="4342799" cy="56338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0" name="Plassholder for bilde 3"/>
          <p:cNvSpPr>
            <a:spLocks noGrp="1"/>
          </p:cNvSpPr>
          <p:nvPr>
            <p:ph type="pic" sz="quarter" idx="19"/>
          </p:nvPr>
        </p:nvSpPr>
        <p:spPr>
          <a:xfrm>
            <a:off x="5040000" y="900000"/>
            <a:ext cx="6807600" cy="5633807"/>
          </a:xfrm>
        </p:spPr>
        <p:txBody>
          <a:bodyPr tIns="1619676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8EBAF-9C54-44D6-A577-E1A0E57E207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5541F6-4938-4A31-A761-6CF43C78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00" y="252000"/>
            <a:ext cx="10576137" cy="46913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77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info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334048" y="900000"/>
            <a:ext cx="6842071" cy="56514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B3CE8-555C-44D7-85B6-B6DA83CF5DF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lassholder for tekst 14">
            <a:extLst>
              <a:ext uri="{FF2B5EF4-FFF2-40B4-BE49-F238E27FC236}">
                <a16:creationId xmlns:a16="http://schemas.microsoft.com/office/drawing/2014/main" id="{C3E599A1-5146-41A3-BE13-34958A32D1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03301" y="1141760"/>
            <a:ext cx="4341170" cy="533528"/>
          </a:xfrm>
          <a:solidFill>
            <a:srgbClr val="C8CACB"/>
          </a:solidFill>
        </p:spPr>
        <p:txBody>
          <a:bodyPr wrap="square" lIns="197936" tIns="172744" rIns="197936" bIns="172744">
            <a:sp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10">
            <a:extLst>
              <a:ext uri="{FF2B5EF4-FFF2-40B4-BE49-F238E27FC236}">
                <a16:creationId xmlns:a16="http://schemas.microsoft.com/office/drawing/2014/main" id="{71278FDF-39F6-4061-8656-BEA3464244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94589" y="889821"/>
            <a:ext cx="4249882" cy="251942"/>
          </a:xfrm>
          <a:solidFill>
            <a:srgbClr val="ED9300"/>
          </a:solidFill>
        </p:spPr>
        <p:txBody>
          <a:bodyPr wrap="square" lIns="101217" tIns="50608" rIns="75913" bIns="50608" anchor="ctr">
            <a:noAutofit/>
          </a:bodyPr>
          <a:lstStyle>
            <a:lvl1pPr marL="0" indent="0" algn="r">
              <a:buNone/>
              <a:defRPr sz="10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Forklaringstekst</a:t>
            </a:r>
          </a:p>
        </p:txBody>
      </p:sp>
      <p:sp>
        <p:nvSpPr>
          <p:cNvPr id="18" name="Plassholder for tekst 10">
            <a:extLst>
              <a:ext uri="{FF2B5EF4-FFF2-40B4-BE49-F238E27FC236}">
                <a16:creationId xmlns:a16="http://schemas.microsoft.com/office/drawing/2014/main" id="{3142A14B-945D-464F-952A-9E10473F8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03301" y="896927"/>
            <a:ext cx="813473" cy="240704"/>
          </a:xfrm>
          <a:solidFill>
            <a:srgbClr val="58B02C"/>
          </a:solidFill>
        </p:spPr>
        <p:txBody>
          <a:bodyPr wrap="square" lIns="75913" tIns="50608" rIns="101217" bIns="50608" anchor="ctr">
            <a:spAutoFit/>
          </a:bodyPr>
          <a:lstStyle>
            <a:lvl1pPr marL="0" indent="0">
              <a:buNone/>
              <a:defRPr sz="9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Infotittel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875BC3-0E29-49E5-9AD9-11B42FC5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48" y="252000"/>
            <a:ext cx="10586488" cy="46913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80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, nav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356" y="908720"/>
            <a:ext cx="7023302" cy="1944216"/>
          </a:xfrm>
        </p:spPr>
        <p:txBody>
          <a:bodyPr wrap="square">
            <a:no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4" name="Plassholder f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324355" y="3140968"/>
            <a:ext cx="7023302" cy="642744"/>
          </a:xfrm>
        </p:spPr>
        <p:txBody>
          <a:bodyPr>
            <a:normAutofit/>
          </a:bodyPr>
          <a:lstStyle>
            <a:lvl1pPr marL="0" indent="0" algn="r">
              <a:buNone/>
              <a:defRPr sz="1700">
                <a:solidFill>
                  <a:srgbClr val="ED9300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20" name="Plassholder for bilde 3"/>
          <p:cNvSpPr>
            <a:spLocks noGrp="1"/>
          </p:cNvSpPr>
          <p:nvPr>
            <p:ph type="pic" sz="quarter" idx="19"/>
          </p:nvPr>
        </p:nvSpPr>
        <p:spPr>
          <a:xfrm>
            <a:off x="7670249" y="908720"/>
            <a:ext cx="4186470" cy="4608512"/>
          </a:xfrm>
        </p:spPr>
        <p:txBody>
          <a:bodyPr tIns="1619676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F856A7-7EEC-4642-9A86-F29893BDB93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2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C74D99-DF01-47C0-8DE4-4218FE74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66968D-F7A2-4ED3-B048-E2044256A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721750E-9187-45A0-B646-85BF7F6C1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513A-10A5-4C28-8314-A786E49E9E1A}" type="datetimeFigureOut">
              <a:rPr lang="nb-NO" smtClean="0"/>
              <a:t>06.09.2021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597E51B-DA5C-4EEA-8120-4F05ECEB6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251CC95-597E-4375-B550-1E072781F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7AD4-5DFC-45BD-9C97-001D7874BA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1069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3"/>
          <p:cNvSpPr>
            <a:spLocks noGrp="1"/>
          </p:cNvSpPr>
          <p:nvPr>
            <p:ph type="pic" sz="quarter" idx="19"/>
          </p:nvPr>
        </p:nvSpPr>
        <p:spPr>
          <a:xfrm>
            <a:off x="334046" y="891259"/>
            <a:ext cx="11510425" cy="5634086"/>
          </a:xfrm>
        </p:spPr>
        <p:txBody>
          <a:bodyPr tIns="1619676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1F6929-0DBD-4A27-B027-FC2A21E6776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22DAE62-E13E-456F-BD91-A461A076C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47" y="260648"/>
            <a:ext cx="10586489" cy="46913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00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ma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9"/>
          </p:nvPr>
        </p:nvSpPr>
        <p:spPr>
          <a:xfrm>
            <a:off x="332888" y="312459"/>
            <a:ext cx="11518444" cy="6212886"/>
          </a:xfrm>
        </p:spPr>
        <p:txBody>
          <a:bodyPr tIns="1619676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6F6A84-C71A-4C0B-AAFE-6E0BC1827EB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244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 tIns="1619676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920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700374" y="699473"/>
            <a:ext cx="7590375" cy="35471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ED9300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94078" y="6160824"/>
            <a:ext cx="346297" cy="15189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DE8D9C2-5F05-44EF-B7C1-1B71CE36FE82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45268" y="6385408"/>
            <a:ext cx="1367763" cy="172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spc="80" baseline="0">
                <a:solidFill>
                  <a:schemeClr val="bg1"/>
                </a:solidFill>
              </a:defRPr>
            </a:lvl1pPr>
          </a:lstStyle>
          <a:p>
            <a:fld id="{F7E51D25-2D1C-4D66-85F3-514C135BDB23}" type="datetime1">
              <a:rPr lang="nb-NO" smtClean="0"/>
              <a:t>06.09.2021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102829" y="6374165"/>
            <a:ext cx="9663117" cy="17216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7643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>
            <a:spLocks/>
          </p:cNvSpPr>
          <p:nvPr userDrawn="1"/>
        </p:nvSpPr>
        <p:spPr bwMode="auto">
          <a:xfrm>
            <a:off x="6788708" y="1589"/>
            <a:ext cx="4799781" cy="6856707"/>
          </a:xfrm>
          <a:custGeom>
            <a:avLst/>
            <a:gdLst>
              <a:gd name="connsiteX0" fmla="*/ 1838066 w 4801031"/>
              <a:gd name="connsiteY0" fmla="*/ 0 h 6858295"/>
              <a:gd name="connsiteX1" fmla="*/ 2381991 w 4801031"/>
              <a:gd name="connsiteY1" fmla="*/ 0 h 6858295"/>
              <a:gd name="connsiteX2" fmla="*/ 2381991 w 4801031"/>
              <a:gd name="connsiteY2" fmla="*/ 4207793 h 6858295"/>
              <a:gd name="connsiteX3" fmla="*/ 3032476 w 4801031"/>
              <a:gd name="connsiteY3" fmla="*/ 3558727 h 6858295"/>
              <a:gd name="connsiteX4" fmla="*/ 4255515 w 4801031"/>
              <a:gd name="connsiteY4" fmla="*/ 601341 h 6858295"/>
              <a:gd name="connsiteX5" fmla="*/ 4255515 w 4801031"/>
              <a:gd name="connsiteY5" fmla="*/ 0 h 6858295"/>
              <a:gd name="connsiteX6" fmla="*/ 4799441 w 4801031"/>
              <a:gd name="connsiteY6" fmla="*/ 0 h 6858295"/>
              <a:gd name="connsiteX7" fmla="*/ 4799441 w 4801031"/>
              <a:gd name="connsiteY7" fmla="*/ 601341 h 6858295"/>
              <a:gd name="connsiteX8" fmla="*/ 4801031 w 4801031"/>
              <a:gd name="connsiteY8" fmla="*/ 601341 h 6858295"/>
              <a:gd name="connsiteX9" fmla="*/ 4799441 w 4801031"/>
              <a:gd name="connsiteY9" fmla="*/ 657020 h 6858295"/>
              <a:gd name="connsiteX10" fmla="*/ 4799441 w 4801031"/>
              <a:gd name="connsiteY10" fmla="*/ 6831492 h 6858295"/>
              <a:gd name="connsiteX11" fmla="*/ 4799441 w 4801031"/>
              <a:gd name="connsiteY11" fmla="*/ 6858295 h 6858295"/>
              <a:gd name="connsiteX12" fmla="*/ 4255515 w 4801031"/>
              <a:gd name="connsiteY12" fmla="*/ 6858295 h 6858295"/>
              <a:gd name="connsiteX13" fmla="*/ 4255515 w 4801031"/>
              <a:gd name="connsiteY13" fmla="*/ 6503334 h 6858295"/>
              <a:gd name="connsiteX14" fmla="*/ 4255515 w 4801031"/>
              <a:gd name="connsiteY14" fmla="*/ 2809437 h 6858295"/>
              <a:gd name="connsiteX15" fmla="*/ 3417359 w 4801031"/>
              <a:gd name="connsiteY15" fmla="*/ 3943712 h 6858295"/>
              <a:gd name="connsiteX16" fmla="*/ 2381991 w 4801031"/>
              <a:gd name="connsiteY16" fmla="*/ 4979354 h 6858295"/>
              <a:gd name="connsiteX17" fmla="*/ 2381991 w 4801031"/>
              <a:gd name="connsiteY17" fmla="*/ 6842883 h 6858295"/>
              <a:gd name="connsiteX18" fmla="*/ 2381991 w 4801031"/>
              <a:gd name="connsiteY18" fmla="*/ 6858295 h 6858295"/>
              <a:gd name="connsiteX19" fmla="*/ 1838066 w 4801031"/>
              <a:gd name="connsiteY19" fmla="*/ 6858295 h 6858295"/>
              <a:gd name="connsiteX20" fmla="*/ 1838066 w 4801031"/>
              <a:gd name="connsiteY20" fmla="*/ 6749902 h 6858295"/>
              <a:gd name="connsiteX21" fmla="*/ 1838066 w 4801031"/>
              <a:gd name="connsiteY21" fmla="*/ 5523424 h 6858295"/>
              <a:gd name="connsiteX22" fmla="*/ 1187581 w 4801031"/>
              <a:gd name="connsiteY22" fmla="*/ 6175671 h 6858295"/>
              <a:gd name="connsiteX23" fmla="*/ 751903 w 4801031"/>
              <a:gd name="connsiteY23" fmla="*/ 6687303 h 6858295"/>
              <a:gd name="connsiteX24" fmla="*/ 634312 w 4801031"/>
              <a:gd name="connsiteY24" fmla="*/ 6858295 h 6858295"/>
              <a:gd name="connsiteX25" fmla="*/ 0 w 4801031"/>
              <a:gd name="connsiteY25" fmla="*/ 6858295 h 6858295"/>
              <a:gd name="connsiteX26" fmla="*/ 165035 w 4801031"/>
              <a:gd name="connsiteY26" fmla="*/ 6580617 h 6858295"/>
              <a:gd name="connsiteX27" fmla="*/ 801107 w 4801031"/>
              <a:gd name="connsiteY27" fmla="*/ 5790686 h 6858295"/>
              <a:gd name="connsiteX28" fmla="*/ 1838066 w 4801031"/>
              <a:gd name="connsiteY28" fmla="*/ 4753453 h 6858295"/>
              <a:gd name="connsiteX29" fmla="*/ 1838066 w 4801031"/>
              <a:gd name="connsiteY29" fmla="*/ 0 h 685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01031" h="6858295">
                <a:moveTo>
                  <a:pt x="1838066" y="0"/>
                </a:moveTo>
                <a:cubicBezTo>
                  <a:pt x="2381991" y="0"/>
                  <a:pt x="2381991" y="0"/>
                  <a:pt x="2381991" y="0"/>
                </a:cubicBezTo>
                <a:cubicBezTo>
                  <a:pt x="2381991" y="4207793"/>
                  <a:pt x="2381991" y="4207793"/>
                  <a:pt x="2381991" y="4207793"/>
                </a:cubicBezTo>
                <a:cubicBezTo>
                  <a:pt x="3032476" y="3558727"/>
                  <a:pt x="3032476" y="3558727"/>
                  <a:pt x="3032476" y="3558727"/>
                </a:cubicBezTo>
                <a:cubicBezTo>
                  <a:pt x="3846775" y="2742622"/>
                  <a:pt x="4253924" y="1673572"/>
                  <a:pt x="4255515" y="601341"/>
                </a:cubicBezTo>
                <a:cubicBezTo>
                  <a:pt x="4255515" y="0"/>
                  <a:pt x="4255515" y="0"/>
                  <a:pt x="4255515" y="0"/>
                </a:cubicBezTo>
                <a:cubicBezTo>
                  <a:pt x="4799441" y="0"/>
                  <a:pt x="4799441" y="0"/>
                  <a:pt x="4799441" y="0"/>
                </a:cubicBezTo>
                <a:cubicBezTo>
                  <a:pt x="4799441" y="601341"/>
                  <a:pt x="4799441" y="601341"/>
                  <a:pt x="4799441" y="601341"/>
                </a:cubicBezTo>
                <a:cubicBezTo>
                  <a:pt x="4801031" y="601341"/>
                  <a:pt x="4801031" y="601341"/>
                  <a:pt x="4801031" y="601341"/>
                </a:cubicBezTo>
                <a:cubicBezTo>
                  <a:pt x="4801031" y="620431"/>
                  <a:pt x="4801031" y="639521"/>
                  <a:pt x="4799441" y="657020"/>
                </a:cubicBezTo>
                <a:cubicBezTo>
                  <a:pt x="4799441" y="5707067"/>
                  <a:pt x="4799441" y="6653951"/>
                  <a:pt x="4799441" y="6831492"/>
                </a:cubicBezTo>
                <a:lnTo>
                  <a:pt x="4799441" y="6858295"/>
                </a:lnTo>
                <a:lnTo>
                  <a:pt x="4255515" y="6858295"/>
                </a:lnTo>
                <a:lnTo>
                  <a:pt x="4255515" y="6503334"/>
                </a:lnTo>
                <a:cubicBezTo>
                  <a:pt x="4255515" y="2809437"/>
                  <a:pt x="4255515" y="2809437"/>
                  <a:pt x="4255515" y="2809437"/>
                </a:cubicBezTo>
                <a:cubicBezTo>
                  <a:pt x="4040807" y="3218285"/>
                  <a:pt x="3760892" y="3600089"/>
                  <a:pt x="3417359" y="3943712"/>
                </a:cubicBezTo>
                <a:cubicBezTo>
                  <a:pt x="2381991" y="4979354"/>
                  <a:pt x="2381991" y="4979354"/>
                  <a:pt x="2381991" y="4979354"/>
                </a:cubicBezTo>
                <a:cubicBezTo>
                  <a:pt x="2381991" y="6399186"/>
                  <a:pt x="2381991" y="6754143"/>
                  <a:pt x="2381991" y="6842883"/>
                </a:cubicBezTo>
                <a:lnTo>
                  <a:pt x="2381991" y="6858295"/>
                </a:lnTo>
                <a:lnTo>
                  <a:pt x="1838066" y="6858295"/>
                </a:lnTo>
                <a:lnTo>
                  <a:pt x="1838066" y="6749902"/>
                </a:lnTo>
                <a:cubicBezTo>
                  <a:pt x="1838066" y="5523424"/>
                  <a:pt x="1838066" y="5523424"/>
                  <a:pt x="1838066" y="5523424"/>
                </a:cubicBezTo>
                <a:cubicBezTo>
                  <a:pt x="1187581" y="6175671"/>
                  <a:pt x="1187581" y="6175671"/>
                  <a:pt x="1187581" y="6175671"/>
                </a:cubicBezTo>
                <a:cubicBezTo>
                  <a:pt x="1028935" y="6334358"/>
                  <a:pt x="883710" y="6505573"/>
                  <a:pt x="751903" y="6687303"/>
                </a:cubicBezTo>
                <a:lnTo>
                  <a:pt x="634312" y="6858295"/>
                </a:lnTo>
                <a:lnTo>
                  <a:pt x="0" y="6858295"/>
                </a:lnTo>
                <a:lnTo>
                  <a:pt x="165035" y="6580617"/>
                </a:lnTo>
                <a:cubicBezTo>
                  <a:pt x="348432" y="6295383"/>
                  <a:pt x="561350" y="6030506"/>
                  <a:pt x="801107" y="5790686"/>
                </a:cubicBezTo>
                <a:cubicBezTo>
                  <a:pt x="1838066" y="4753453"/>
                  <a:pt x="1838066" y="4753453"/>
                  <a:pt x="1838066" y="4753453"/>
                </a:cubicBezTo>
                <a:cubicBezTo>
                  <a:pt x="1838066" y="0"/>
                  <a:pt x="1838066" y="0"/>
                  <a:pt x="183806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  <a:noAutofit/>
          </a:bodyPr>
          <a:lstStyle/>
          <a:p>
            <a:endParaRPr lang="nb-NO" sz="179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2364" y="1442222"/>
            <a:ext cx="5996438" cy="1541961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20000"/>
              </a:lnSpc>
              <a:defRPr sz="3599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2364" y="3097212"/>
            <a:ext cx="5996438" cy="1073821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99"/>
            </a:lvl1pPr>
            <a:lvl2pPr marL="457086" indent="0" algn="ctr">
              <a:buNone/>
              <a:defRPr sz="1999"/>
            </a:lvl2pPr>
            <a:lvl3pPr marL="914172" indent="0" algn="ctr">
              <a:buNone/>
              <a:defRPr sz="1799"/>
            </a:lvl3pPr>
            <a:lvl4pPr marL="1371257" indent="0" algn="ctr">
              <a:buNone/>
              <a:defRPr sz="1600"/>
            </a:lvl4pPr>
            <a:lvl5pPr marL="1828342" indent="0" algn="ctr">
              <a:buNone/>
              <a:defRPr sz="1600"/>
            </a:lvl5pPr>
            <a:lvl6pPr marL="2285428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935613" cy="116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98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1" cy="365125"/>
          </a:xfrm>
          <a:prstGeom prst="rect">
            <a:avLst/>
          </a:prstGeom>
        </p:spPr>
        <p:txBody>
          <a:bodyPr lIns="45729" tIns="22865" rIns="45729" bIns="22865"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33FF-1186-4D0A-89DE-C44C22CC98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8990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863" y="1881023"/>
            <a:ext cx="8889368" cy="4018333"/>
          </a:xfrm>
        </p:spPr>
        <p:txBody>
          <a:bodyPr anchor="t"/>
          <a:lstStyle>
            <a:lvl1pPr>
              <a:lnSpc>
                <a:spcPct val="120000"/>
              </a:lnSpc>
              <a:defRPr sz="3599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121" y="6217918"/>
            <a:ext cx="1755880" cy="64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30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439805" y="1815679"/>
            <a:ext cx="4646971" cy="1128807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-1" y="4668703"/>
            <a:ext cx="12192001" cy="2159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6" name="Rektangel 5"/>
          <p:cNvSpPr/>
          <p:nvPr userDrawn="1"/>
        </p:nvSpPr>
        <p:spPr>
          <a:xfrm>
            <a:off x="-1" y="5654998"/>
            <a:ext cx="12192001" cy="2159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</p:spTree>
    <p:extLst>
      <p:ext uri="{BB962C8B-B14F-4D97-AF65-F5344CB8AC3E}">
        <p14:creationId xmlns:p14="http://schemas.microsoft.com/office/powerpoint/2010/main" val="3357185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33FF-1186-4D0A-89DE-C44C22CC98C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8156" y="1915886"/>
            <a:ext cx="4213075" cy="39618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1422364" y="1915886"/>
            <a:ext cx="4213075" cy="39618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11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33FF-1186-4D0A-89DE-C44C22CC98C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1422364" y="1915886"/>
            <a:ext cx="4213075" cy="39618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4"/>
          </p:nvPr>
        </p:nvSpPr>
        <p:spPr>
          <a:xfrm>
            <a:off x="6098156" y="1962246"/>
            <a:ext cx="4213075" cy="39154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19922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E05107-5083-4D97-B112-635EB356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C49F7FC-93B1-4C75-8035-BB08CE466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E4B584D-16DD-4049-801F-410BD046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513A-10A5-4C28-8314-A786E49E9E1A}" type="datetimeFigureOut">
              <a:rPr lang="nb-NO" smtClean="0"/>
              <a:t>06.09.2021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3A97ED1-CB8D-4B06-9FC1-6CF92467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1C17D78-E6DC-4FA8-AD19-92B1786C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7AD4-5DFC-45BD-9C97-001D7874BA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97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33FF-1186-4D0A-89DE-C44C22CC98C6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14776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411231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33FF-1186-4D0A-89DE-C44C22CC98C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Plassholder for media 1"/>
          <p:cNvSpPr>
            <a:spLocks noGrp="1"/>
          </p:cNvSpPr>
          <p:nvPr>
            <p:ph type="media" sz="quarter" idx="15"/>
          </p:nvPr>
        </p:nvSpPr>
        <p:spPr>
          <a:xfrm>
            <a:off x="0" y="0"/>
            <a:ext cx="12191999" cy="614776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4003750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33FF-1186-4D0A-89DE-C44C22CC98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9729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33FF-1186-4D0A-89DE-C44C22CC98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4212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988" cy="68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34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78316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89076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18013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14830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attFill prst="ltUpDiag">
            <a:fgClr>
              <a:schemeClr val="bg2">
                <a:lumMod val="75000"/>
              </a:schemeClr>
            </a:fgClr>
            <a:bgClr>
              <a:schemeClr val="bg2">
                <a:lumMod val="90000"/>
              </a:schemeClr>
            </a:bgClr>
          </a:pattFill>
        </p:spPr>
        <p:txBody>
          <a:bodyPr lIns="1404000" tIns="720000" rIns="2160000" anchor="t" anchorCtr="0"/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12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GB" dirty="0"/>
              <a:t>Dra inn et </a:t>
            </a:r>
            <a:r>
              <a:rPr lang="en-GB" dirty="0" err="1"/>
              <a:t>bilde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legge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bakgrunn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Logo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lagt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bunntekstelement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komme</a:t>
            </a:r>
            <a:r>
              <a:rPr lang="en-GB" dirty="0"/>
              <a:t> over </a:t>
            </a:r>
            <a:r>
              <a:rPr lang="en-GB" dirty="0" err="1"/>
              <a:t>bildet</a:t>
            </a:r>
            <a:r>
              <a:rPr lang="en-GB" dirty="0"/>
              <a:t>. For</a:t>
            </a:r>
            <a:r>
              <a:rPr lang="en-GB" baseline="0" dirty="0"/>
              <a:t> </a:t>
            </a:r>
            <a:r>
              <a:rPr lang="en-GB" baseline="0" dirty="0" err="1"/>
              <a:t>å</a:t>
            </a:r>
            <a:r>
              <a:rPr lang="en-GB" baseline="0" dirty="0"/>
              <a:t> </a:t>
            </a:r>
            <a:r>
              <a:rPr lang="en-GB" baseline="0" dirty="0" err="1"/>
              <a:t>vise</a:t>
            </a:r>
            <a:r>
              <a:rPr lang="en-GB" baseline="0" dirty="0"/>
              <a:t> (</a:t>
            </a:r>
            <a:r>
              <a:rPr lang="en-GB" baseline="0" dirty="0" err="1"/>
              <a:t>hvis</a:t>
            </a:r>
            <a:r>
              <a:rPr lang="en-GB" baseline="0" dirty="0"/>
              <a:t> den </a:t>
            </a:r>
            <a:r>
              <a:rPr lang="en-GB" baseline="0" dirty="0" err="1"/>
              <a:t>ikke</a:t>
            </a:r>
            <a:r>
              <a:rPr lang="en-GB" baseline="0" dirty="0"/>
              <a:t> </a:t>
            </a:r>
            <a:r>
              <a:rPr lang="en-GB" baseline="0" dirty="0" err="1"/>
              <a:t>vises</a:t>
            </a:r>
            <a:r>
              <a:rPr lang="en-GB" baseline="0" dirty="0"/>
              <a:t>): </a:t>
            </a:r>
            <a:br>
              <a:rPr lang="en-GB" baseline="0" dirty="0"/>
            </a:br>
            <a:r>
              <a:rPr lang="en-GB" baseline="0" dirty="0"/>
              <a:t>1. I </a:t>
            </a:r>
            <a:r>
              <a:rPr lang="en-GB" baseline="0" dirty="0" err="1"/>
              <a:t>topplinja</a:t>
            </a:r>
            <a:r>
              <a:rPr lang="en-GB" baseline="0" dirty="0"/>
              <a:t> (</a:t>
            </a:r>
            <a:r>
              <a:rPr lang="en-GB" baseline="0" dirty="0" err="1"/>
              <a:t>båndet</a:t>
            </a:r>
            <a:r>
              <a:rPr lang="en-GB" baseline="0" dirty="0"/>
              <a:t>) under Sett inn, </a:t>
            </a:r>
            <a:r>
              <a:rPr lang="en-GB" baseline="0" dirty="0" err="1"/>
              <a:t>velg</a:t>
            </a:r>
            <a:r>
              <a:rPr lang="en-GB" baseline="0" dirty="0"/>
              <a:t>  </a:t>
            </a:r>
            <a:r>
              <a:rPr lang="en-GB" baseline="0" dirty="0" err="1"/>
              <a:t>Topptekst</a:t>
            </a:r>
            <a:r>
              <a:rPr lang="en-GB" baseline="0" dirty="0"/>
              <a:t> </a:t>
            </a:r>
            <a:r>
              <a:rPr lang="en-GB" baseline="0" dirty="0" err="1"/>
              <a:t>og</a:t>
            </a:r>
            <a:r>
              <a:rPr lang="en-GB" baseline="0" dirty="0"/>
              <a:t> </a:t>
            </a:r>
            <a:r>
              <a:rPr lang="en-GB" baseline="0" dirty="0" err="1"/>
              <a:t>bunntekst</a:t>
            </a:r>
            <a:br>
              <a:rPr lang="en-GB" baseline="0" dirty="0"/>
            </a:br>
            <a:r>
              <a:rPr lang="en-GB" baseline="0" dirty="0"/>
              <a:t>2. I </a:t>
            </a:r>
            <a:r>
              <a:rPr lang="en-GB" baseline="0" dirty="0" err="1"/>
              <a:t>vinduet</a:t>
            </a:r>
            <a:r>
              <a:rPr lang="en-GB" baseline="0" dirty="0"/>
              <a:t> </a:t>
            </a:r>
            <a:r>
              <a:rPr lang="en-GB" baseline="0" dirty="0" err="1"/>
              <a:t>som</a:t>
            </a:r>
            <a:r>
              <a:rPr lang="en-GB" baseline="0" dirty="0"/>
              <a:t> </a:t>
            </a:r>
            <a:r>
              <a:rPr lang="en-GB" baseline="0" dirty="0" err="1"/>
              <a:t>åpnes</a:t>
            </a:r>
            <a:r>
              <a:rPr lang="en-GB" baseline="0" dirty="0"/>
              <a:t>, </a:t>
            </a:r>
            <a:r>
              <a:rPr lang="en-GB" baseline="0" dirty="0" err="1"/>
              <a:t>merk</a:t>
            </a:r>
            <a:r>
              <a:rPr lang="en-GB" baseline="0" dirty="0"/>
              <a:t> </a:t>
            </a:r>
            <a:r>
              <a:rPr lang="en-GB" baseline="0" dirty="0" err="1"/>
              <a:t>av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feltet</a:t>
            </a:r>
            <a:r>
              <a:rPr lang="en-GB" baseline="0" dirty="0"/>
              <a:t> for “</a:t>
            </a:r>
            <a:r>
              <a:rPr lang="en-GB" baseline="0" dirty="0" err="1"/>
              <a:t>Bunntekst</a:t>
            </a:r>
            <a:r>
              <a:rPr lang="en-GB" baseline="0" dirty="0"/>
              <a:t>”</a:t>
            </a:r>
            <a:br>
              <a:rPr lang="en-GB" baseline="0" dirty="0"/>
            </a:br>
            <a:r>
              <a:rPr lang="en-GB" baseline="0" dirty="0"/>
              <a:t>3. </a:t>
            </a:r>
            <a:r>
              <a:rPr lang="en-GB" baseline="0" dirty="0" err="1"/>
              <a:t>Trykk</a:t>
            </a:r>
            <a:r>
              <a:rPr lang="en-GB" baseline="0" dirty="0"/>
              <a:t> </a:t>
            </a:r>
            <a:r>
              <a:rPr lang="en-GB" baseline="0" dirty="0" err="1"/>
              <a:t>på</a:t>
            </a:r>
            <a:r>
              <a:rPr lang="en-GB" baseline="0" dirty="0"/>
              <a:t> ”</a:t>
            </a:r>
            <a:r>
              <a:rPr lang="en-GB" baseline="0" dirty="0" err="1"/>
              <a:t>Bruk</a:t>
            </a:r>
            <a:r>
              <a:rPr lang="en-GB" baseline="0" dirty="0"/>
              <a:t>” (</a:t>
            </a:r>
            <a:r>
              <a:rPr lang="en-GB" baseline="0" dirty="0" err="1"/>
              <a:t>Ikke</a:t>
            </a:r>
            <a:r>
              <a:rPr lang="en-GB" baseline="0" dirty="0"/>
              <a:t> “</a:t>
            </a:r>
            <a:r>
              <a:rPr lang="en-GB" baseline="0" dirty="0" err="1"/>
              <a:t>Bruk</a:t>
            </a:r>
            <a:r>
              <a:rPr lang="en-GB" baseline="0" dirty="0"/>
              <a:t> </a:t>
            </a:r>
            <a:r>
              <a:rPr lang="en-GB" baseline="0" dirty="0" err="1"/>
              <a:t>alle</a:t>
            </a:r>
            <a:r>
              <a:rPr lang="en-GB" baseline="0" dirty="0"/>
              <a:t>”)</a:t>
            </a:r>
            <a:br>
              <a:rPr lang="en-GB" baseline="0" dirty="0"/>
            </a:br>
            <a:br>
              <a:rPr lang="en-GB" baseline="0" dirty="0"/>
            </a:br>
            <a:r>
              <a:rPr lang="en-GB" baseline="0" dirty="0"/>
              <a:t>For </a:t>
            </a:r>
            <a:r>
              <a:rPr lang="en-GB" baseline="0" dirty="0" err="1"/>
              <a:t>å</a:t>
            </a:r>
            <a:r>
              <a:rPr lang="en-GB" baseline="0" dirty="0"/>
              <a:t> </a:t>
            </a:r>
            <a:r>
              <a:rPr lang="en-GB" baseline="0" dirty="0" err="1"/>
              <a:t>endre</a:t>
            </a:r>
            <a:r>
              <a:rPr lang="en-GB" baseline="0" dirty="0"/>
              <a:t> </a:t>
            </a:r>
            <a:r>
              <a:rPr lang="en-GB" baseline="0" dirty="0" err="1"/>
              <a:t>utsnitt</a:t>
            </a:r>
            <a:r>
              <a:rPr lang="en-GB" baseline="0" dirty="0"/>
              <a:t>:</a:t>
            </a:r>
            <a:br>
              <a:rPr lang="en-GB" baseline="0" dirty="0"/>
            </a:br>
            <a:r>
              <a:rPr lang="en-GB" baseline="0" dirty="0"/>
              <a:t>1. I </a:t>
            </a:r>
            <a:r>
              <a:rPr lang="en-GB" baseline="0" dirty="0" err="1"/>
              <a:t>Båndet</a:t>
            </a:r>
            <a:r>
              <a:rPr lang="en-GB" baseline="0" dirty="0"/>
              <a:t>, </a:t>
            </a:r>
            <a:r>
              <a:rPr lang="en-GB" baseline="0" dirty="0" err="1"/>
              <a:t>velg</a:t>
            </a:r>
            <a:r>
              <a:rPr lang="en-GB" baseline="0" dirty="0"/>
              <a:t> </a:t>
            </a:r>
            <a:r>
              <a:rPr lang="en-GB" baseline="0" dirty="0" err="1"/>
              <a:t>Bildeformat-fanen</a:t>
            </a:r>
            <a:r>
              <a:rPr lang="en-GB" baseline="0" dirty="0"/>
              <a:t>.</a:t>
            </a:r>
            <a:br>
              <a:rPr lang="en-GB" baseline="0" dirty="0"/>
            </a:br>
            <a:r>
              <a:rPr lang="en-GB" baseline="0" dirty="0"/>
              <a:t>2. </a:t>
            </a:r>
            <a:r>
              <a:rPr lang="en-GB" baseline="0" dirty="0" err="1"/>
              <a:t>Klikk</a:t>
            </a:r>
            <a:r>
              <a:rPr lang="en-GB" baseline="0" dirty="0"/>
              <a:t> </a:t>
            </a:r>
            <a:r>
              <a:rPr lang="en-GB" baseline="0" dirty="0" err="1"/>
              <a:t>Beskjær-knappen</a:t>
            </a:r>
            <a:br>
              <a:rPr lang="en-GB" baseline="0" dirty="0"/>
            </a:br>
            <a:r>
              <a:rPr lang="en-GB" baseline="0" dirty="0"/>
              <a:t>3. </a:t>
            </a:r>
            <a:r>
              <a:rPr lang="en-GB" baseline="0" dirty="0" err="1"/>
              <a:t>Flytt</a:t>
            </a:r>
            <a:r>
              <a:rPr lang="en-GB" baseline="0" dirty="0"/>
              <a:t> </a:t>
            </a:r>
            <a:r>
              <a:rPr lang="en-GB" baseline="0" dirty="0" err="1"/>
              <a:t>bildet</a:t>
            </a:r>
            <a:r>
              <a:rPr lang="en-GB" baseline="0" dirty="0"/>
              <a:t> </a:t>
            </a:r>
            <a:r>
              <a:rPr lang="en-GB" baseline="0" dirty="0" err="1"/>
              <a:t>eller</a:t>
            </a:r>
            <a:r>
              <a:rPr lang="en-GB" baseline="0" dirty="0"/>
              <a:t> </a:t>
            </a:r>
            <a:r>
              <a:rPr lang="en-GB" baseline="0" dirty="0" err="1"/>
              <a:t>dra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bildets</a:t>
            </a:r>
            <a:r>
              <a:rPr lang="en-GB" baseline="0" dirty="0"/>
              <a:t> </a:t>
            </a:r>
            <a:r>
              <a:rPr lang="en-GB" baseline="0" dirty="0" err="1"/>
              <a:t>kanter</a:t>
            </a:r>
            <a:r>
              <a:rPr lang="en-GB" baseline="0" dirty="0"/>
              <a:t> for </a:t>
            </a:r>
            <a:r>
              <a:rPr lang="en-GB" baseline="0" dirty="0" err="1"/>
              <a:t>å</a:t>
            </a:r>
            <a:r>
              <a:rPr lang="en-GB" baseline="0" dirty="0"/>
              <a:t> </a:t>
            </a:r>
            <a:r>
              <a:rPr lang="en-GB" baseline="0" dirty="0" err="1"/>
              <a:t>endre</a:t>
            </a:r>
            <a:r>
              <a:rPr lang="en-GB" baseline="0" dirty="0"/>
              <a:t> </a:t>
            </a:r>
            <a:r>
              <a:rPr lang="en-GB" baseline="0" dirty="0" err="1"/>
              <a:t>utsnitt</a:t>
            </a:r>
            <a:br>
              <a:rPr lang="en-GB" baseline="0" dirty="0"/>
            </a:br>
            <a:r>
              <a:rPr lang="en-GB" baseline="0" dirty="0"/>
              <a:t>4. </a:t>
            </a:r>
            <a:r>
              <a:rPr lang="en-GB" baseline="0" dirty="0" err="1"/>
              <a:t>Klikk</a:t>
            </a:r>
            <a:r>
              <a:rPr lang="en-GB" baseline="0" dirty="0"/>
              <a:t> </a:t>
            </a:r>
            <a:r>
              <a:rPr lang="en-GB" baseline="0" dirty="0" err="1"/>
              <a:t>utenfor</a:t>
            </a:r>
            <a:r>
              <a:rPr lang="en-GB" baseline="0" dirty="0"/>
              <a:t> </a:t>
            </a:r>
            <a:r>
              <a:rPr lang="en-GB" baseline="0" dirty="0" err="1"/>
              <a:t>bildet</a:t>
            </a:r>
            <a:r>
              <a:rPr lang="en-GB" baseline="0" dirty="0"/>
              <a:t> </a:t>
            </a:r>
            <a:r>
              <a:rPr lang="en-GB" baseline="0" dirty="0" err="1"/>
              <a:t>eller</a:t>
            </a:r>
            <a:r>
              <a:rPr lang="en-GB" baseline="0" dirty="0"/>
              <a:t> </a:t>
            </a:r>
            <a:r>
              <a:rPr lang="en-GB" baseline="0" dirty="0" err="1"/>
              <a:t>på</a:t>
            </a:r>
            <a:r>
              <a:rPr lang="en-GB" baseline="0" dirty="0"/>
              <a:t> </a:t>
            </a:r>
            <a:r>
              <a:rPr lang="en-GB" baseline="0" dirty="0" err="1"/>
              <a:t>Beskjær-knappen</a:t>
            </a:r>
            <a:r>
              <a:rPr lang="en-GB" baseline="0" dirty="0"/>
              <a:t> </a:t>
            </a:r>
            <a:r>
              <a:rPr lang="en-GB" baseline="0" dirty="0" err="1"/>
              <a:t>når</a:t>
            </a:r>
            <a:r>
              <a:rPr lang="en-GB" baseline="0" dirty="0"/>
              <a:t> du </a:t>
            </a:r>
            <a:r>
              <a:rPr lang="en-GB" baseline="0" dirty="0" err="1"/>
              <a:t>er</a:t>
            </a:r>
            <a:r>
              <a:rPr lang="en-GB" baseline="0" dirty="0"/>
              <a:t> </a:t>
            </a:r>
            <a:r>
              <a:rPr lang="en-GB" baseline="0" dirty="0" err="1"/>
              <a:t>ferdig</a:t>
            </a:r>
            <a:r>
              <a:rPr lang="en-GB" baseline="0" dirty="0"/>
              <a:t>. 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5"/>
          </p:nvPr>
        </p:nvSpPr>
        <p:spPr>
          <a:xfrm>
            <a:off x="0" y="406800"/>
            <a:ext cx="860400" cy="878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260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5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83AAE3-39F7-4E44-912C-7495125EB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F6C08C8-F0D3-43B1-BFD2-7FAFB90E2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F4A5FC3-D43C-4750-9D66-669EB6041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A8278C9-669D-430B-85AD-4EB7EEA1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513A-10A5-4C28-8314-A786E49E9E1A}" type="datetimeFigureOut">
              <a:rPr lang="nb-NO" smtClean="0"/>
              <a:t>06.09.2021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5DBFDC9-EC66-469A-B780-374CF4B7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565A9EC-087D-4BE1-A26E-30DAC413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7AD4-5DFC-45BD-9C97-001D7874BA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88844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1800" y="274639"/>
            <a:ext cx="113284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431800" y="1600205"/>
            <a:ext cx="5562600" cy="40608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562600" cy="40608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>
          <a:xfrm>
            <a:off x="4176184" y="6597654"/>
            <a:ext cx="3860800" cy="260351"/>
          </a:xfr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>
          <a:xfrm>
            <a:off x="10896600" y="5445130"/>
            <a:ext cx="922867" cy="260351"/>
          </a:xfrm>
        </p:spPr>
        <p:txBody>
          <a:bodyPr/>
          <a:lstStyle>
            <a:lvl1pPr>
              <a:defRPr/>
            </a:lvl1pPr>
          </a:lstStyle>
          <a:p>
            <a:fld id="{2168D5A1-1EFF-46B7-9040-C1FCA32EB587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2"/>
          </p:nvPr>
        </p:nvSpPr>
        <p:spPr>
          <a:xfrm>
            <a:off x="10416117" y="5876927"/>
            <a:ext cx="1344083" cy="622300"/>
          </a:xfrm>
        </p:spPr>
        <p:txBody>
          <a:bodyPr/>
          <a:lstStyle>
            <a:lvl1pPr algn="ctr"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  <a:p>
            <a:fld id="{63CC6D67-02A7-4CC3-970C-9DF55C6356CB}" type="datetime1">
              <a:rPr lang="nb-NO" smtClean="0">
                <a:solidFill>
                  <a:srgbClr val="000000"/>
                </a:solidFill>
              </a:rPr>
              <a:pPr/>
              <a:t>06.09.2021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617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09599" y="923007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kumimoji="0" lang="nn-NO" sz="2700" b="1" i="0" u="none" strike="noStrike" kern="0" cap="none" spc="0" normalizeH="0" baseline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r>
              <a:rPr lang="nn-NO" dirty="0"/>
              <a:t>Overskrift</a:t>
            </a:r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9" y="6356355"/>
            <a:ext cx="2055172" cy="34507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67DA928-A230-465E-9C22-6D296B4EC100}" type="datetime1">
              <a:rPr lang="nn-NO">
                <a:solidFill>
                  <a:prstClr val="black">
                    <a:tint val="75000"/>
                  </a:prstClr>
                </a:solidFill>
              </a:rPr>
              <a:pPr/>
              <a:t>06.09.2021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9678745" y="6356353"/>
            <a:ext cx="190366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B8C0804-1CF6-4FE3-861C-E3272C5127A8}" type="slidenum">
              <a:rPr lang="nn-NO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 hasCustomPrompt="1"/>
          </p:nvPr>
        </p:nvSpPr>
        <p:spPr>
          <a:xfrm>
            <a:off x="609600" y="2376489"/>
            <a:ext cx="10608733" cy="3385301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Char char="■"/>
              <a:tabLst/>
              <a:defRPr kumimoji="0" lang="nb-NO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 marL="5572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70C0"/>
              </a:buClr>
              <a:buChar char="■"/>
              <a:tabLst/>
              <a:defRPr kumimoji="0" lang="nb-NO" sz="165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5pPr marL="1371600" indent="0">
              <a:buNone/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101028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BA5C5B-E55E-45DF-9392-2C1E46F7D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D39378C-F25F-4736-AAC2-3552F8898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D7819D2-A72B-494A-AC63-8EDD7EEDC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3D7766B-3A5D-42D2-BFB5-40849335A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D5D61EE-FB46-46A9-8639-1EF690868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3D90A87-6673-4135-BA1A-D7F466A0A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513A-10A5-4C28-8314-A786E49E9E1A}" type="datetimeFigureOut">
              <a:rPr lang="nb-NO" smtClean="0"/>
              <a:t>06.09.2021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6E9D9CB-D079-4A58-9653-4C571759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F37CBBE-601C-44CA-892B-7E5543B6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7AD4-5DFC-45BD-9C97-001D7874BA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642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F286F7-5FF3-4197-A2E2-B7AAA39A6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1C18D20-3F3A-4EB1-A824-D0F5C8246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513A-10A5-4C28-8314-A786E49E9E1A}" type="datetimeFigureOut">
              <a:rPr lang="nb-NO" smtClean="0"/>
              <a:t>06.09.2021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839CDE1-DD55-48CE-8B85-4C2860F1E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87C97A8-A2F6-4750-9195-4F6897FAF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7AD4-5DFC-45BD-9C97-001D7874BA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0693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D3218C6-92B8-453F-8111-823C7F5F8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513A-10A5-4C28-8314-A786E49E9E1A}" type="datetimeFigureOut">
              <a:rPr lang="nb-NO" smtClean="0"/>
              <a:t>06.09.2021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D52ADF-2563-4918-8654-15D4BE1B2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8791D12-4CAF-4F36-BCB9-0A6A4B53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7AD4-5DFC-45BD-9C97-001D7874BA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54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255D8D-1E0E-4D96-9D0A-F7B8EE5E7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7394D8-CE05-4774-96AA-AD9ACF1B3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B434F72-28B9-4A70-9592-41AC812C1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AA4C4BE-E812-42ED-BAAC-C567EFF1E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513A-10A5-4C28-8314-A786E49E9E1A}" type="datetimeFigureOut">
              <a:rPr lang="nb-NO" smtClean="0"/>
              <a:t>06.09.2021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F4DF954-0B30-48A8-9E1E-3C7FF2D2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E031407-B942-42A1-90FA-3EFCBA74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7AD4-5DFC-45BD-9C97-001D7874BA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895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107002-84C5-4334-884E-68BE30B25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8C28D5B-809A-4EAA-AC23-A77032ACDF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E449828-4660-4D1F-A29A-9F2AD3DC4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FAC9EE9-A5B9-4845-AEAB-1991727C2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513A-10A5-4C28-8314-A786E49E9E1A}" type="datetimeFigureOut">
              <a:rPr lang="nb-NO" smtClean="0"/>
              <a:t>06.09.2021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424303-CC51-40C5-997B-834150A3E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131B5CE-7FD0-4776-BD7E-ED9E1E33A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7AD4-5DFC-45BD-9C97-001D7874BA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000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5AB3C6F-6A3D-4D4C-B682-06D2C48CD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012B951-ACCB-4D68-AFD6-745E6B039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0207012-8762-48A5-B2E5-C2A8D8234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0513A-10A5-4C28-8314-A786E49E9E1A}" type="datetimeFigureOut">
              <a:rPr lang="nb-NO" smtClean="0"/>
              <a:t>06.09.2021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051DA8E-10CC-417E-AEAD-BE8CFA011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80566F1-CB8D-40C3-A387-3FF2A0445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57AD4-5DFC-45BD-9C97-001D7874BA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939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CD917-89A0-43DB-91C1-0A143B66A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44471" y="6669360"/>
            <a:ext cx="346297" cy="188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34800" y="252000"/>
            <a:ext cx="10585175" cy="4691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34800" y="900000"/>
            <a:ext cx="11509109" cy="5613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1A6CD11-E977-49CF-A845-B2E5D94F53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64552" y="227894"/>
            <a:ext cx="776034" cy="40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/>
  <p:txStyles>
    <p:titleStyle>
      <a:lvl1pPr algn="l" defTabSz="914035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02394" indent="-302394" algn="l" defTabSz="914035" rtl="0" eaLnBrk="1" latinLnBrk="0" hangingPunct="1">
        <a:spcBef>
          <a:spcPts val="432"/>
        </a:spcBef>
        <a:buClr>
          <a:srgbClr val="ED9300"/>
        </a:buClr>
        <a:buFont typeface="Arial" pitchFamily="34" charset="0"/>
        <a:buChar char="●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69076" indent="-251065" algn="l" defTabSz="914035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694052" indent="-191925" algn="l" defTabSz="914035" rtl="0" eaLnBrk="1" latinLnBrk="0" hangingPunct="1">
        <a:spcBef>
          <a:spcPts val="432"/>
        </a:spcBef>
        <a:buFont typeface="Arial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945116" indent="-251065" algn="l" defTabSz="914035" rtl="0" eaLnBrk="1" latinLnBrk="0" hangingPunct="1">
        <a:spcBef>
          <a:spcPts val="432"/>
        </a:spcBef>
        <a:buFont typeface="Arial" pitchFamily="34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197294" indent="-252181" algn="l" defTabSz="914035" rtl="0" eaLnBrk="1" latinLnBrk="0" hangingPunct="1">
        <a:spcBef>
          <a:spcPts val="432"/>
        </a:spcBef>
        <a:buFont typeface="Arial" pitchFamily="34" charset="0"/>
        <a:buChar char="»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3594" indent="-228507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07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28" indent="-228507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07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8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5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2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9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6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3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8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364" y="666088"/>
            <a:ext cx="8888868" cy="8494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364" y="1915886"/>
            <a:ext cx="8888868" cy="3961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183" y="6583980"/>
            <a:ext cx="9591048" cy="1384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2524" y="6583980"/>
            <a:ext cx="237660" cy="1384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D0233FF-1186-4D0A-89DE-C44C22CC98C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717" y="6281927"/>
            <a:ext cx="1655283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dt="0"/>
  <p:txStyles>
    <p:titleStyle>
      <a:lvl1pPr algn="l" defTabSz="914172" rtl="0" eaLnBrk="1" latinLnBrk="0" hangingPunct="1">
        <a:lnSpc>
          <a:spcPct val="120000"/>
        </a:lnSpc>
        <a:spcBef>
          <a:spcPct val="0"/>
        </a:spcBef>
        <a:buNone/>
        <a:defRPr sz="3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82" indent="-179982" algn="l" defTabSz="914172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359964" indent="-179982" algn="l" defTabSz="914172" rtl="0" eaLnBrk="1" latinLnBrk="0" hangingPunct="1">
        <a:lnSpc>
          <a:spcPct val="120000"/>
        </a:lnSpc>
        <a:spcBef>
          <a:spcPts val="0"/>
        </a:spcBef>
        <a:buFont typeface="Franklin Gothic Book" panose="020B0503020102020204" pitchFamily="34" charset="0"/>
        <a:buChar char="-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539946" indent="-179982" algn="l" defTabSz="914172" rtl="0" eaLnBrk="1" latinLnBrk="0" hangingPunct="1">
        <a:lnSpc>
          <a:spcPct val="120000"/>
        </a:lnSpc>
        <a:spcBef>
          <a:spcPts val="0"/>
        </a:spcBef>
        <a:buFont typeface="Franklin Gothic Book" panose="020B0503020102020204" pitchFamily="34" charset="0"/>
        <a:buChar char="-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719928" indent="-179982" algn="l" defTabSz="914172" rtl="0" eaLnBrk="1" latinLnBrk="0" hangingPunct="1">
        <a:lnSpc>
          <a:spcPct val="120000"/>
        </a:lnSpc>
        <a:spcBef>
          <a:spcPts val="0"/>
        </a:spcBef>
        <a:buFont typeface="Franklin Gothic Book" panose="020B0503020102020204" pitchFamily="34" charset="0"/>
        <a:buChar char="-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899910" indent="-179982" algn="l" defTabSz="914172" rtl="0" eaLnBrk="1" latinLnBrk="0" hangingPunct="1">
        <a:lnSpc>
          <a:spcPct val="120000"/>
        </a:lnSpc>
        <a:spcBef>
          <a:spcPts val="0"/>
        </a:spcBef>
        <a:buFont typeface="Franklin Gothic Book" panose="020B0503020102020204" pitchFamily="34" charset="0"/>
        <a:buChar char="-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2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6" indent="-228542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2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8" indent="-228542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2" algn="l" defTabSz="91417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8" algn="l" defTabSz="91417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41EB9-D5BB-429C-90DD-9FD8DE9D2469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06.09.2021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B5000-A5A3-4ACF-B7AA-963F8F053D5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0" y="6256584"/>
            <a:ext cx="12192000" cy="672000"/>
          </a:xfrm>
          <a:prstGeom prst="rect">
            <a:avLst/>
          </a:prstGeom>
          <a:solidFill>
            <a:srgbClr val="33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prstClr val="white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2" y="6405331"/>
            <a:ext cx="11137237" cy="43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74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xStyles>
    <p:titleStyle>
      <a:lvl1pPr algn="l" defTabSz="1219170" rtl="0" eaLnBrk="1" latinLnBrk="0" hangingPunct="1">
        <a:spcBef>
          <a:spcPct val="0"/>
        </a:spcBef>
        <a:buNone/>
        <a:defRPr sz="5067" b="1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5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6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8.png"/><Relationship Id="rId10" Type="http://schemas.microsoft.com/office/2007/relationships/diagramDrawing" Target="../diagrams/drawing1.xml"/><Relationship Id="rId4" Type="http://schemas.openxmlformats.org/officeDocument/2006/relationships/image" Target="../media/image17.jpe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6.jpeg"/><Relationship Id="rId21" Type="http://schemas.openxmlformats.org/officeDocument/2006/relationships/image" Target="../media/image37.svg"/><Relationship Id="rId34" Type="http://schemas.openxmlformats.org/officeDocument/2006/relationships/image" Target="../media/image50.pn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5" Type="http://schemas.openxmlformats.org/officeDocument/2006/relationships/image" Target="../media/image41.svg"/><Relationship Id="rId33" Type="http://schemas.openxmlformats.org/officeDocument/2006/relationships/image" Target="../media/image49.svg"/><Relationship Id="rId2" Type="http://schemas.openxmlformats.org/officeDocument/2006/relationships/image" Target="../media/image15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5" Type="http://schemas.openxmlformats.org/officeDocument/2006/relationships/image" Target="../media/image18.pn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31" Type="http://schemas.openxmlformats.org/officeDocument/2006/relationships/image" Target="../media/image47.svg"/><Relationship Id="rId4" Type="http://schemas.openxmlformats.org/officeDocument/2006/relationships/image" Target="../media/image17.jpeg"/><Relationship Id="rId9" Type="http://schemas.openxmlformats.org/officeDocument/2006/relationships/image" Target="../media/image25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svg"/><Relationship Id="rId30" Type="http://schemas.openxmlformats.org/officeDocument/2006/relationships/image" Target="../media/image46.png"/><Relationship Id="rId35" Type="http://schemas.openxmlformats.org/officeDocument/2006/relationships/image" Target="../media/image5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5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1D2572F5-C59C-4D25-B158-D0C899D48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62" y="855425"/>
            <a:ext cx="10515600" cy="765032"/>
          </a:xfrm>
        </p:spPr>
        <p:txBody>
          <a:bodyPr/>
          <a:lstStyle/>
          <a:p>
            <a:r>
              <a:rPr lang="nb-NO" b="1" dirty="0">
                <a:solidFill>
                  <a:srgbClr val="002060"/>
                </a:solidFill>
              </a:rPr>
              <a:t>KVU Nord-Norge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C65116A-6D03-492C-9A52-862F3003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262" y="2003779"/>
            <a:ext cx="6236136" cy="149141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b-NO" sz="3800" dirty="0">
                <a:solidFill>
                  <a:srgbClr val="002060"/>
                </a:solidFill>
              </a:rPr>
              <a:t> En utredning av hele transportsystemet i nord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000" dirty="0">
                <a:solidFill>
                  <a:srgbClr val="002060"/>
                </a:solidFill>
              </a:rPr>
              <a:t>Hovedveger med viktige tilknytninger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000" dirty="0">
                <a:solidFill>
                  <a:srgbClr val="002060"/>
                </a:solidFill>
              </a:rPr>
              <a:t>Viktige farleder og havner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000" dirty="0">
                <a:solidFill>
                  <a:srgbClr val="002060"/>
                </a:solidFill>
              </a:rPr>
              <a:t>Lufthavner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000" dirty="0">
                <a:solidFill>
                  <a:srgbClr val="002060"/>
                </a:solidFill>
              </a:rPr>
              <a:t>jernbane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b-NO" sz="3200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EDEE5536-CF1E-4920-966F-B307CF8273E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11" name="Plassholder for innhold 3">
            <a:extLst>
              <a:ext uri="{FF2B5EF4-FFF2-40B4-BE49-F238E27FC236}">
                <a16:creationId xmlns:a16="http://schemas.microsoft.com/office/drawing/2014/main" id="{A0D004C3-095C-4DA4-B58A-F7562B316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5735"/>
            <a:ext cx="4375748" cy="301737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56FDF9F9-E11B-4CDD-8466-C44C52979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672" y="3857348"/>
            <a:ext cx="4615032" cy="3000652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BBCEB11F-52B7-4978-A480-23F60AB2A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376" y="836275"/>
            <a:ext cx="4543624" cy="3004355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775998F-85AF-4EC2-B1A1-805E38FC4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748" y="3855735"/>
            <a:ext cx="3243492" cy="300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2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56B881BA-5B28-445A-AD29-3B41A65C120E}"/>
              </a:ext>
            </a:extLst>
          </p:cNvPr>
          <p:cNvGrpSpPr/>
          <p:nvPr/>
        </p:nvGrpSpPr>
        <p:grpSpPr>
          <a:xfrm>
            <a:off x="263352" y="6237312"/>
            <a:ext cx="11656587" cy="475783"/>
            <a:chOff x="263352" y="6237312"/>
            <a:chExt cx="11656587" cy="475783"/>
          </a:xfrm>
        </p:grpSpPr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19C0F819-3438-40DA-BE90-3AD6E6CB11BE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6237312"/>
              <a:ext cx="1152259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F5938382-65F0-4509-A6F3-AE57CA474356}"/>
                </a:ext>
              </a:extLst>
            </p:cNvPr>
            <p:cNvSpPr txBox="1"/>
            <p:nvPr/>
          </p:nvSpPr>
          <p:spPr>
            <a:xfrm>
              <a:off x="263352" y="6362747"/>
              <a:ext cx="4334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KVU for transportløsninger i Nord-Norge</a:t>
              </a: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E7BAC1FD-5E8B-43A6-A255-3A458C531DAE}"/>
                </a:ext>
              </a:extLst>
            </p:cNvPr>
            <p:cNvGrpSpPr/>
            <p:nvPr/>
          </p:nvGrpSpPr>
          <p:grpSpPr>
            <a:xfrm>
              <a:off x="9326880" y="6326668"/>
              <a:ext cx="2593059" cy="386427"/>
              <a:chOff x="3450211" y="6155446"/>
              <a:chExt cx="3740741" cy="557459"/>
            </a:xfrm>
          </p:grpSpPr>
          <p:pic>
            <p:nvPicPr>
              <p:cNvPr id="18" name="Bilde 17">
                <a:extLst>
                  <a:ext uri="{FF2B5EF4-FFF2-40B4-BE49-F238E27FC236}">
                    <a16:creationId xmlns:a16="http://schemas.microsoft.com/office/drawing/2014/main" id="{7F04A4D8-2ED9-42DF-8D54-56A559BF1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13" y="6155446"/>
                <a:ext cx="745739" cy="557459"/>
              </a:xfrm>
              <a:prstGeom prst="rect">
                <a:avLst/>
              </a:prstGeom>
            </p:spPr>
          </p:pic>
          <p:pic>
            <p:nvPicPr>
              <p:cNvPr id="19" name="Bilde 18">
                <a:extLst>
                  <a:ext uri="{FF2B5EF4-FFF2-40B4-BE49-F238E27FC236}">
                    <a16:creationId xmlns:a16="http://schemas.microsoft.com/office/drawing/2014/main" id="{15E65268-E614-4BF0-84FC-9DD65F997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454" y="6395792"/>
                <a:ext cx="736367" cy="200674"/>
              </a:xfrm>
              <a:prstGeom prst="rect">
                <a:avLst/>
              </a:prstGeom>
            </p:spPr>
          </p:pic>
          <p:pic>
            <p:nvPicPr>
              <p:cNvPr id="20" name="Bilde 19">
                <a:extLst>
                  <a:ext uri="{FF2B5EF4-FFF2-40B4-BE49-F238E27FC236}">
                    <a16:creationId xmlns:a16="http://schemas.microsoft.com/office/drawing/2014/main" id="{28112712-3168-4FCC-946C-6468CF9E5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13" y="6300921"/>
                <a:ext cx="1058915" cy="411984"/>
              </a:xfrm>
              <a:prstGeom prst="rect">
                <a:avLst/>
              </a:prstGeom>
            </p:spPr>
          </p:pic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0B120C2D-B52D-434C-AAA2-774EA703E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211" y="6300921"/>
                <a:ext cx="691467" cy="362214"/>
              </a:xfrm>
              <a:prstGeom prst="rect">
                <a:avLst/>
              </a:prstGeom>
            </p:spPr>
          </p:pic>
        </p:grpSp>
      </p:grp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4F0590FD-051E-4938-9B29-DE0193E5C8F7}"/>
              </a:ext>
            </a:extLst>
          </p:cNvPr>
          <p:cNvSpPr txBox="1"/>
          <p:nvPr/>
        </p:nvSpPr>
        <p:spPr>
          <a:xfrm>
            <a:off x="3049121" y="3244334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nn-NO" dirty="0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96D0AFA1-D834-4810-8841-FA9D4C7DE5F2}"/>
              </a:ext>
            </a:extLst>
          </p:cNvPr>
          <p:cNvSpPr txBox="1"/>
          <p:nvPr/>
        </p:nvSpPr>
        <p:spPr>
          <a:xfrm>
            <a:off x="3049121" y="3244334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/>
              <a:t> 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259C5238-F70E-4ACE-BDDA-A60D1F52ED85}"/>
              </a:ext>
            </a:extLst>
          </p:cNvPr>
          <p:cNvSpPr txBox="1"/>
          <p:nvPr/>
        </p:nvSpPr>
        <p:spPr>
          <a:xfrm>
            <a:off x="3049121" y="3244334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/>
              <a:t> </a:t>
            </a: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B4CE652A-470B-4389-A786-E6129D73AE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n-NO"/>
          </a:p>
        </p:txBody>
      </p:sp>
      <p:sp>
        <p:nvSpPr>
          <p:cNvPr id="25" name="AutoShape 6">
            <a:extLst>
              <a:ext uri="{FF2B5EF4-FFF2-40B4-BE49-F238E27FC236}">
                <a16:creationId xmlns:a16="http://schemas.microsoft.com/office/drawing/2014/main" id="{5C68493E-7E6A-48C6-921B-707DBE1522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n-NO"/>
          </a:p>
        </p:txBody>
      </p:sp>
      <p:sp>
        <p:nvSpPr>
          <p:cNvPr id="26" name="AutoShape 8">
            <a:extLst>
              <a:ext uri="{FF2B5EF4-FFF2-40B4-BE49-F238E27FC236}">
                <a16:creationId xmlns:a16="http://schemas.microsoft.com/office/drawing/2014/main" id="{1A413405-E175-49C4-8466-9EAD51DC9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n-NO"/>
          </a:p>
        </p:txBody>
      </p:sp>
      <p:pic>
        <p:nvPicPr>
          <p:cNvPr id="28" name="Bilde 27">
            <a:extLst>
              <a:ext uri="{FF2B5EF4-FFF2-40B4-BE49-F238E27FC236}">
                <a16:creationId xmlns:a16="http://schemas.microsoft.com/office/drawing/2014/main" id="{06B16BEB-68A5-4E60-9DA6-D56C951B9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884" y="2075476"/>
            <a:ext cx="5767316" cy="4072481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A194D15B-A853-49E5-B55A-F2B6DC302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2075476"/>
            <a:ext cx="5346655" cy="4072481"/>
          </a:xfrm>
          <a:prstGeom prst="rect">
            <a:avLst/>
          </a:prstGeom>
        </p:spPr>
      </p:pic>
      <p:sp>
        <p:nvSpPr>
          <p:cNvPr id="30" name="Tittel 1">
            <a:extLst>
              <a:ext uri="{FF2B5EF4-FFF2-40B4-BE49-F238E27FC236}">
                <a16:creationId xmlns:a16="http://schemas.microsoft.com/office/drawing/2014/main" id="{7C943544-5A25-4540-9BF9-ACE80B82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 sz="4200" dirty="0"/>
              <a:t>Transport av varer /gods 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2D3F4CFB-9793-4B03-A2F9-1E1EEE6E0ECD}"/>
              </a:ext>
            </a:extLst>
          </p:cNvPr>
          <p:cNvSpPr txBox="1"/>
          <p:nvPr/>
        </p:nvSpPr>
        <p:spPr>
          <a:xfrm>
            <a:off x="620228" y="1673878"/>
            <a:ext cx="533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Tonnmengder inn og ut av NN, 2018 (ekskl. malm)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06C01F3-3E78-420E-B9D2-0B1EDAE9F865}"/>
              </a:ext>
            </a:extLst>
          </p:cNvPr>
          <p:cNvSpPr txBox="1"/>
          <p:nvPr/>
        </p:nvSpPr>
        <p:spPr>
          <a:xfrm>
            <a:off x="6324840" y="1682283"/>
            <a:ext cx="533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Andeler </a:t>
            </a:r>
            <a:r>
              <a:rPr lang="nb-NO" dirty="0" err="1"/>
              <a:t>vareverdi</a:t>
            </a:r>
            <a:r>
              <a:rPr lang="nb-NO" dirty="0"/>
              <a:t> for transporter til og fra NN</a:t>
            </a:r>
          </a:p>
        </p:txBody>
      </p:sp>
    </p:spTree>
    <p:extLst>
      <p:ext uri="{BB962C8B-B14F-4D97-AF65-F5344CB8AC3E}">
        <p14:creationId xmlns:p14="http://schemas.microsoft.com/office/powerpoint/2010/main" val="2061305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D485AC-2929-4260-A649-4984B005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7618"/>
          </a:xfrm>
        </p:spPr>
        <p:txBody>
          <a:bodyPr>
            <a:normAutofit/>
          </a:bodyPr>
          <a:lstStyle/>
          <a:p>
            <a:r>
              <a:rPr lang="nb-NO" sz="3200" b="1" dirty="0"/>
              <a:t>Transportøkonomi – forsinkelse av gods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56B881BA-5B28-445A-AD29-3B41A65C120E}"/>
              </a:ext>
            </a:extLst>
          </p:cNvPr>
          <p:cNvGrpSpPr/>
          <p:nvPr/>
        </p:nvGrpSpPr>
        <p:grpSpPr>
          <a:xfrm>
            <a:off x="263352" y="6237312"/>
            <a:ext cx="11656587" cy="475783"/>
            <a:chOff x="263352" y="6237312"/>
            <a:chExt cx="11656587" cy="475783"/>
          </a:xfrm>
        </p:grpSpPr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19C0F819-3438-40DA-BE90-3AD6E6CB11BE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6237312"/>
              <a:ext cx="1152259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F5938382-65F0-4509-A6F3-AE57CA474356}"/>
                </a:ext>
              </a:extLst>
            </p:cNvPr>
            <p:cNvSpPr txBox="1"/>
            <p:nvPr/>
          </p:nvSpPr>
          <p:spPr>
            <a:xfrm>
              <a:off x="263352" y="6362747"/>
              <a:ext cx="4334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KVU for transportløsninger i Nord-Norge</a:t>
              </a: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E7BAC1FD-5E8B-43A6-A255-3A458C531DAE}"/>
                </a:ext>
              </a:extLst>
            </p:cNvPr>
            <p:cNvGrpSpPr/>
            <p:nvPr/>
          </p:nvGrpSpPr>
          <p:grpSpPr>
            <a:xfrm>
              <a:off x="9326880" y="6326668"/>
              <a:ext cx="2593059" cy="386427"/>
              <a:chOff x="3450211" y="6155446"/>
              <a:chExt cx="3740741" cy="557459"/>
            </a:xfrm>
          </p:grpSpPr>
          <p:pic>
            <p:nvPicPr>
              <p:cNvPr id="18" name="Bilde 17">
                <a:extLst>
                  <a:ext uri="{FF2B5EF4-FFF2-40B4-BE49-F238E27FC236}">
                    <a16:creationId xmlns:a16="http://schemas.microsoft.com/office/drawing/2014/main" id="{7F04A4D8-2ED9-42DF-8D54-56A559BF1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13" y="6155446"/>
                <a:ext cx="745739" cy="557459"/>
              </a:xfrm>
              <a:prstGeom prst="rect">
                <a:avLst/>
              </a:prstGeom>
            </p:spPr>
          </p:pic>
          <p:pic>
            <p:nvPicPr>
              <p:cNvPr id="19" name="Bilde 18">
                <a:extLst>
                  <a:ext uri="{FF2B5EF4-FFF2-40B4-BE49-F238E27FC236}">
                    <a16:creationId xmlns:a16="http://schemas.microsoft.com/office/drawing/2014/main" id="{15E65268-E614-4BF0-84FC-9DD65F997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454" y="6395792"/>
                <a:ext cx="736367" cy="200674"/>
              </a:xfrm>
              <a:prstGeom prst="rect">
                <a:avLst/>
              </a:prstGeom>
            </p:spPr>
          </p:pic>
          <p:pic>
            <p:nvPicPr>
              <p:cNvPr id="20" name="Bilde 19">
                <a:extLst>
                  <a:ext uri="{FF2B5EF4-FFF2-40B4-BE49-F238E27FC236}">
                    <a16:creationId xmlns:a16="http://schemas.microsoft.com/office/drawing/2014/main" id="{28112712-3168-4FCC-946C-6468CF9E5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13" y="6300921"/>
                <a:ext cx="1058915" cy="411984"/>
              </a:xfrm>
              <a:prstGeom prst="rect">
                <a:avLst/>
              </a:prstGeom>
            </p:spPr>
          </p:pic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0B120C2D-B52D-434C-AAA2-774EA703E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211" y="6300921"/>
                <a:ext cx="691467" cy="362214"/>
              </a:xfrm>
              <a:prstGeom prst="rect">
                <a:avLst/>
              </a:prstGeom>
            </p:spPr>
          </p:pic>
        </p:grpSp>
      </p:grpSp>
      <p:pic>
        <p:nvPicPr>
          <p:cNvPr id="3" name="Bilde 2">
            <a:extLst>
              <a:ext uri="{FF2B5EF4-FFF2-40B4-BE49-F238E27FC236}">
                <a16:creationId xmlns:a16="http://schemas.microsoft.com/office/drawing/2014/main" id="{A4949E9C-A218-4492-8553-A9447EB47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22" y="1200719"/>
            <a:ext cx="11668755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76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56B881BA-5B28-445A-AD29-3B41A65C120E}"/>
              </a:ext>
            </a:extLst>
          </p:cNvPr>
          <p:cNvGrpSpPr/>
          <p:nvPr/>
        </p:nvGrpSpPr>
        <p:grpSpPr>
          <a:xfrm>
            <a:off x="263352" y="6237312"/>
            <a:ext cx="11656587" cy="475783"/>
            <a:chOff x="263352" y="6237312"/>
            <a:chExt cx="11656587" cy="475783"/>
          </a:xfrm>
        </p:grpSpPr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19C0F819-3438-40DA-BE90-3AD6E6CB11BE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6237312"/>
              <a:ext cx="1152259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F5938382-65F0-4509-A6F3-AE57CA474356}"/>
                </a:ext>
              </a:extLst>
            </p:cNvPr>
            <p:cNvSpPr txBox="1"/>
            <p:nvPr/>
          </p:nvSpPr>
          <p:spPr>
            <a:xfrm>
              <a:off x="263352" y="6362747"/>
              <a:ext cx="4334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KVU for transportløsninger i Nord-Norge</a:t>
              </a: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E7BAC1FD-5E8B-43A6-A255-3A458C531DAE}"/>
                </a:ext>
              </a:extLst>
            </p:cNvPr>
            <p:cNvGrpSpPr/>
            <p:nvPr/>
          </p:nvGrpSpPr>
          <p:grpSpPr>
            <a:xfrm>
              <a:off x="9326880" y="6326668"/>
              <a:ext cx="2593059" cy="386427"/>
              <a:chOff x="3450211" y="6155446"/>
              <a:chExt cx="3740741" cy="557459"/>
            </a:xfrm>
          </p:grpSpPr>
          <p:pic>
            <p:nvPicPr>
              <p:cNvPr id="18" name="Bilde 17">
                <a:extLst>
                  <a:ext uri="{FF2B5EF4-FFF2-40B4-BE49-F238E27FC236}">
                    <a16:creationId xmlns:a16="http://schemas.microsoft.com/office/drawing/2014/main" id="{7F04A4D8-2ED9-42DF-8D54-56A559BF1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13" y="6155446"/>
                <a:ext cx="745739" cy="557459"/>
              </a:xfrm>
              <a:prstGeom prst="rect">
                <a:avLst/>
              </a:prstGeom>
            </p:spPr>
          </p:pic>
          <p:pic>
            <p:nvPicPr>
              <p:cNvPr id="19" name="Bilde 18">
                <a:extLst>
                  <a:ext uri="{FF2B5EF4-FFF2-40B4-BE49-F238E27FC236}">
                    <a16:creationId xmlns:a16="http://schemas.microsoft.com/office/drawing/2014/main" id="{15E65268-E614-4BF0-84FC-9DD65F997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454" y="6395792"/>
                <a:ext cx="736367" cy="200674"/>
              </a:xfrm>
              <a:prstGeom prst="rect">
                <a:avLst/>
              </a:prstGeom>
            </p:spPr>
          </p:pic>
          <p:pic>
            <p:nvPicPr>
              <p:cNvPr id="20" name="Bilde 19">
                <a:extLst>
                  <a:ext uri="{FF2B5EF4-FFF2-40B4-BE49-F238E27FC236}">
                    <a16:creationId xmlns:a16="http://schemas.microsoft.com/office/drawing/2014/main" id="{28112712-3168-4FCC-946C-6468CF9E5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13" y="6300921"/>
                <a:ext cx="1058915" cy="411984"/>
              </a:xfrm>
              <a:prstGeom prst="rect">
                <a:avLst/>
              </a:prstGeom>
            </p:spPr>
          </p:pic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0B120C2D-B52D-434C-AAA2-774EA703E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211" y="6300921"/>
                <a:ext cx="691467" cy="362214"/>
              </a:xfrm>
              <a:prstGeom prst="rect">
                <a:avLst/>
              </a:prstGeom>
            </p:spPr>
          </p:pic>
        </p:grpSp>
      </p:grpSp>
      <p:pic>
        <p:nvPicPr>
          <p:cNvPr id="2" name="Bilde 1">
            <a:extLst>
              <a:ext uri="{FF2B5EF4-FFF2-40B4-BE49-F238E27FC236}">
                <a16:creationId xmlns:a16="http://schemas.microsoft.com/office/drawing/2014/main" id="{27C05ADA-4C5B-4FE9-9298-ACE23292C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3712464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D49D6119-E749-425F-8BC1-554D16B8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2" y="3752849"/>
            <a:ext cx="6205537" cy="2452687"/>
          </a:xfrm>
        </p:spPr>
        <p:txBody>
          <a:bodyPr anchor="ctr">
            <a:normAutofit/>
          </a:bodyPr>
          <a:lstStyle/>
          <a:p>
            <a:br>
              <a:rPr lang="nb-NO" sz="3600" dirty="0"/>
            </a:br>
            <a:r>
              <a:rPr lang="nb-NO" sz="3600" dirty="0"/>
              <a:t>Urfolks interesser og rettigheter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02D86669-BB5B-4215-9EEC-129F1CD8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3161" y="3857622"/>
            <a:ext cx="3927826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400" dirty="0"/>
              <a:t>Utfordringer:</a:t>
            </a:r>
          </a:p>
          <a:p>
            <a:r>
              <a:rPr lang="nb-NO" sz="1800" dirty="0"/>
              <a:t>Stort potensial for arealkonflikter</a:t>
            </a:r>
          </a:p>
          <a:p>
            <a:r>
              <a:rPr lang="nb-NO" sz="1800" dirty="0"/>
              <a:t>Dialog – mange reindistrikt</a:t>
            </a:r>
          </a:p>
        </p:txBody>
      </p:sp>
    </p:spTree>
    <p:extLst>
      <p:ext uri="{BB962C8B-B14F-4D97-AF65-F5344CB8AC3E}">
        <p14:creationId xmlns:p14="http://schemas.microsoft.com/office/powerpoint/2010/main" val="1080327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3"/>
          <a:srcRect r="1729"/>
          <a:stretch/>
        </p:blipFill>
        <p:spPr>
          <a:xfrm>
            <a:off x="9852847" y="0"/>
            <a:ext cx="2332258" cy="33057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Plassholder for bunntekst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  <a:alpha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1037341" y="326386"/>
            <a:ext cx="8765878" cy="10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i="0" kern="1200">
                <a:solidFill>
                  <a:schemeClr val="tx2"/>
                </a:solidFill>
                <a:latin typeface="+mj-lt"/>
                <a:ea typeface="Gill Sans SemiBold" charset="0"/>
                <a:cs typeface="Gill Sans SemiBold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Arial" panose="020B0604020202020204" pitchFamily="34" charset="0"/>
              </a:rPr>
              <a:t>I Nord-Norge vil klimaendringer føre til…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523" y="1807534"/>
            <a:ext cx="2216596" cy="312369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Plassholder for innhold 1"/>
          <p:cNvSpPr txBox="1">
            <a:spLocks/>
          </p:cNvSpPr>
          <p:nvPr/>
        </p:nvSpPr>
        <p:spPr>
          <a:xfrm>
            <a:off x="693582" y="1862467"/>
            <a:ext cx="7161687" cy="3856667"/>
          </a:xfrm>
          <a:prstGeom prst="rect">
            <a:avLst/>
          </a:prstGeom>
        </p:spPr>
        <p:txBody>
          <a:bodyPr/>
          <a:lstStyle>
            <a:lvl1pPr marL="522000" indent="-522000" algn="l" defTabSz="914400" rtl="0" eaLnBrk="1" latinLnBrk="0" hangingPunct="1">
              <a:lnSpc>
                <a:spcPct val="104000"/>
              </a:lnSpc>
              <a:spcBef>
                <a:spcPts val="1000"/>
              </a:spcBef>
              <a:spcAft>
                <a:spcPts val="1450"/>
              </a:spcAft>
              <a:buClr>
                <a:schemeClr val="accent1"/>
              </a:buClr>
              <a:buFontTx/>
              <a:buBlip>
                <a:blip r:embed="rId5"/>
              </a:buBlip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54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45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Kraftig nedbør og problemer med overvann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45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Havnivåstigning og stormflo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45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Endring i flomforhold og flomstørrelser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45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Økt skredfare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6"/>
          <a:srcRect t="1310"/>
          <a:stretch/>
        </p:blipFill>
        <p:spPr>
          <a:xfrm>
            <a:off x="7557873" y="3702934"/>
            <a:ext cx="2245346" cy="315506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Rektangel 4"/>
          <p:cNvSpPr/>
          <p:nvPr/>
        </p:nvSpPr>
        <p:spPr>
          <a:xfrm>
            <a:off x="9938587" y="6295265"/>
            <a:ext cx="1875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Norsk klimaservicesenter</a:t>
            </a:r>
          </a:p>
        </p:txBody>
      </p:sp>
    </p:spTree>
    <p:extLst>
      <p:ext uri="{BB962C8B-B14F-4D97-AF65-F5344CB8AC3E}">
        <p14:creationId xmlns:p14="http://schemas.microsoft.com/office/powerpoint/2010/main" val="67172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AE82715-2200-4557-9F3F-DDBA15053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50" y="187476"/>
            <a:ext cx="8107675" cy="668347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7D485AC-2929-4260-A649-4984B005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725" y="144905"/>
            <a:ext cx="3509682" cy="1974663"/>
          </a:xfrm>
        </p:spPr>
        <p:txBody>
          <a:bodyPr>
            <a:normAutofit/>
          </a:bodyPr>
          <a:lstStyle/>
          <a:p>
            <a:r>
              <a:rPr lang="nb-NO" sz="3200" b="1" dirty="0" err="1"/>
              <a:t>FN’s</a:t>
            </a:r>
            <a:r>
              <a:rPr lang="nb-NO" sz="3200" b="1" dirty="0"/>
              <a:t> bærekraftmål og mål i </a:t>
            </a:r>
            <a:r>
              <a:rPr lang="nb-NO" sz="3200" b="1" dirty="0" err="1"/>
              <a:t>Ntp</a:t>
            </a:r>
            <a:endParaRPr lang="nb-NO" sz="3200" b="1" dirty="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56B881BA-5B28-445A-AD29-3B41A65C120E}"/>
              </a:ext>
            </a:extLst>
          </p:cNvPr>
          <p:cNvGrpSpPr/>
          <p:nvPr/>
        </p:nvGrpSpPr>
        <p:grpSpPr>
          <a:xfrm>
            <a:off x="263352" y="6237312"/>
            <a:ext cx="11656587" cy="475783"/>
            <a:chOff x="263352" y="6237312"/>
            <a:chExt cx="11656587" cy="475783"/>
          </a:xfrm>
        </p:grpSpPr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19C0F819-3438-40DA-BE90-3AD6E6CB11BE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6237312"/>
              <a:ext cx="1152259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F5938382-65F0-4509-A6F3-AE57CA474356}"/>
                </a:ext>
              </a:extLst>
            </p:cNvPr>
            <p:cNvSpPr txBox="1"/>
            <p:nvPr/>
          </p:nvSpPr>
          <p:spPr>
            <a:xfrm>
              <a:off x="263352" y="6362747"/>
              <a:ext cx="4334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KVU for transportløsninger i Nord-Norge</a:t>
              </a: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E7BAC1FD-5E8B-43A6-A255-3A458C531DAE}"/>
                </a:ext>
              </a:extLst>
            </p:cNvPr>
            <p:cNvGrpSpPr/>
            <p:nvPr/>
          </p:nvGrpSpPr>
          <p:grpSpPr>
            <a:xfrm>
              <a:off x="9326880" y="6326668"/>
              <a:ext cx="2593059" cy="386427"/>
              <a:chOff x="3450211" y="6155446"/>
              <a:chExt cx="3740741" cy="557459"/>
            </a:xfrm>
          </p:grpSpPr>
          <p:pic>
            <p:nvPicPr>
              <p:cNvPr id="18" name="Bilde 17">
                <a:extLst>
                  <a:ext uri="{FF2B5EF4-FFF2-40B4-BE49-F238E27FC236}">
                    <a16:creationId xmlns:a16="http://schemas.microsoft.com/office/drawing/2014/main" id="{7F04A4D8-2ED9-42DF-8D54-56A559BF1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13" y="6155446"/>
                <a:ext cx="745739" cy="557459"/>
              </a:xfrm>
              <a:prstGeom prst="rect">
                <a:avLst/>
              </a:prstGeom>
            </p:spPr>
          </p:pic>
          <p:pic>
            <p:nvPicPr>
              <p:cNvPr id="19" name="Bilde 18">
                <a:extLst>
                  <a:ext uri="{FF2B5EF4-FFF2-40B4-BE49-F238E27FC236}">
                    <a16:creationId xmlns:a16="http://schemas.microsoft.com/office/drawing/2014/main" id="{15E65268-E614-4BF0-84FC-9DD65F997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454" y="6395792"/>
                <a:ext cx="736367" cy="200674"/>
              </a:xfrm>
              <a:prstGeom prst="rect">
                <a:avLst/>
              </a:prstGeom>
            </p:spPr>
          </p:pic>
          <p:pic>
            <p:nvPicPr>
              <p:cNvPr id="20" name="Bilde 19">
                <a:extLst>
                  <a:ext uri="{FF2B5EF4-FFF2-40B4-BE49-F238E27FC236}">
                    <a16:creationId xmlns:a16="http://schemas.microsoft.com/office/drawing/2014/main" id="{28112712-3168-4FCC-946C-6468CF9E5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13" y="6300921"/>
                <a:ext cx="1058915" cy="411984"/>
              </a:xfrm>
              <a:prstGeom prst="rect">
                <a:avLst/>
              </a:prstGeom>
            </p:spPr>
          </p:pic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0B120C2D-B52D-434C-AAA2-774EA703E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211" y="6300921"/>
                <a:ext cx="691467" cy="362214"/>
              </a:xfrm>
              <a:prstGeom prst="rect">
                <a:avLst/>
              </a:prstGeom>
            </p:spPr>
          </p:pic>
        </p:grpSp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BB87FE1-F7F2-41E4-B0B2-A62AA9BDC3BB}"/>
              </a:ext>
            </a:extLst>
          </p:cNvPr>
          <p:cNvSpPr txBox="1"/>
          <p:nvPr/>
        </p:nvSpPr>
        <p:spPr>
          <a:xfrm>
            <a:off x="8516415" y="2876365"/>
            <a:ext cx="28262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err="1"/>
              <a:t>Bærekraft</a:t>
            </a:r>
            <a:r>
              <a:rPr lang="nn-NO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Jordkloden si </a:t>
            </a:r>
            <a:r>
              <a:rPr lang="nn-NO" dirty="0" err="1"/>
              <a:t>tålegrense</a:t>
            </a: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Økonomisk vekst og trygge </a:t>
            </a:r>
            <a:r>
              <a:rPr lang="nn-NO" dirty="0" err="1"/>
              <a:t>arbeidsplasser</a:t>
            </a: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Skape gode samfunn for </a:t>
            </a:r>
            <a:r>
              <a:rPr lang="nn-NO" dirty="0" err="1"/>
              <a:t>mennesker</a:t>
            </a: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r>
              <a:rPr lang="nn-NO" dirty="0"/>
              <a:t>Samarbeid – </a:t>
            </a:r>
          </a:p>
          <a:p>
            <a:r>
              <a:rPr lang="nn-NO" dirty="0"/>
              <a:t>bærekraftmål nr. 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237842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78979B98-01DA-4631-A445-DB6A8289FFD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8937" r="893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A84E67C6-24FE-47CD-B425-A80719774319}"/>
              </a:ext>
            </a:extLst>
          </p:cNvPr>
          <p:cNvSpPr txBox="1"/>
          <p:nvPr/>
        </p:nvSpPr>
        <p:spPr>
          <a:xfrm>
            <a:off x="1523492" y="6237312"/>
            <a:ext cx="914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Skjermdrop </a:t>
            </a:r>
            <a:r>
              <a:rPr kumimoji="0" lang="nn-NO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</a:t>
            </a: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NRK, presentasjon av Nordområdemeldinga 27.nov 2020 </a:t>
            </a:r>
          </a:p>
        </p:txBody>
      </p:sp>
    </p:spTree>
    <p:extLst>
      <p:ext uri="{BB962C8B-B14F-4D97-AF65-F5344CB8AC3E}">
        <p14:creationId xmlns:p14="http://schemas.microsoft.com/office/powerpoint/2010/main" val="3489190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D485AC-2929-4260-A649-4984B005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7618"/>
          </a:xfrm>
        </p:spPr>
        <p:txBody>
          <a:bodyPr>
            <a:normAutofit/>
          </a:bodyPr>
          <a:lstStyle/>
          <a:p>
            <a:r>
              <a:rPr lang="nb-NO" sz="3200" b="1" dirty="0"/>
              <a:t>Framdriftsplan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CF5C58B-31FE-40E3-B1C7-1442C6E11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64310"/>
            <a:ext cx="10515600" cy="3045317"/>
          </a:xfrm>
          <a:prstGeom prst="rect">
            <a:avLst/>
          </a:prstGeom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56B881BA-5B28-445A-AD29-3B41A65C120E}"/>
              </a:ext>
            </a:extLst>
          </p:cNvPr>
          <p:cNvGrpSpPr/>
          <p:nvPr/>
        </p:nvGrpSpPr>
        <p:grpSpPr>
          <a:xfrm>
            <a:off x="263352" y="6237312"/>
            <a:ext cx="11656587" cy="475783"/>
            <a:chOff x="263352" y="6237312"/>
            <a:chExt cx="11656587" cy="475783"/>
          </a:xfrm>
        </p:grpSpPr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19C0F819-3438-40DA-BE90-3AD6E6CB11BE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6237312"/>
              <a:ext cx="1152259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F5938382-65F0-4509-A6F3-AE57CA474356}"/>
                </a:ext>
              </a:extLst>
            </p:cNvPr>
            <p:cNvSpPr txBox="1"/>
            <p:nvPr/>
          </p:nvSpPr>
          <p:spPr>
            <a:xfrm>
              <a:off x="263352" y="6362747"/>
              <a:ext cx="4334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00" dirty="0">
                  <a:solidFill>
                    <a:schemeClr val="bg2">
                      <a:lumMod val="50000"/>
                    </a:schemeClr>
                  </a:solidFill>
                </a:rPr>
                <a:t>KVU for transportløsninger i Nord-Norge</a:t>
              </a: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E7BAC1FD-5E8B-43A6-A255-3A458C531DAE}"/>
                </a:ext>
              </a:extLst>
            </p:cNvPr>
            <p:cNvGrpSpPr/>
            <p:nvPr/>
          </p:nvGrpSpPr>
          <p:grpSpPr>
            <a:xfrm>
              <a:off x="9326880" y="6326668"/>
              <a:ext cx="2593059" cy="386427"/>
              <a:chOff x="3450211" y="6155446"/>
              <a:chExt cx="3740741" cy="557459"/>
            </a:xfrm>
          </p:grpSpPr>
          <p:pic>
            <p:nvPicPr>
              <p:cNvPr id="18" name="Bilde 17">
                <a:extLst>
                  <a:ext uri="{FF2B5EF4-FFF2-40B4-BE49-F238E27FC236}">
                    <a16:creationId xmlns:a16="http://schemas.microsoft.com/office/drawing/2014/main" id="{7F04A4D8-2ED9-42DF-8D54-56A559BF1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13" y="6155446"/>
                <a:ext cx="745739" cy="557459"/>
              </a:xfrm>
              <a:prstGeom prst="rect">
                <a:avLst/>
              </a:prstGeom>
            </p:spPr>
          </p:pic>
          <p:pic>
            <p:nvPicPr>
              <p:cNvPr id="19" name="Bilde 18">
                <a:extLst>
                  <a:ext uri="{FF2B5EF4-FFF2-40B4-BE49-F238E27FC236}">
                    <a16:creationId xmlns:a16="http://schemas.microsoft.com/office/drawing/2014/main" id="{15E65268-E614-4BF0-84FC-9DD65F997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454" y="6395792"/>
                <a:ext cx="736367" cy="200674"/>
              </a:xfrm>
              <a:prstGeom prst="rect">
                <a:avLst/>
              </a:prstGeom>
            </p:spPr>
          </p:pic>
          <p:pic>
            <p:nvPicPr>
              <p:cNvPr id="20" name="Bilde 19">
                <a:extLst>
                  <a:ext uri="{FF2B5EF4-FFF2-40B4-BE49-F238E27FC236}">
                    <a16:creationId xmlns:a16="http://schemas.microsoft.com/office/drawing/2014/main" id="{28112712-3168-4FCC-946C-6468CF9E5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13" y="6300921"/>
                <a:ext cx="1058915" cy="411984"/>
              </a:xfrm>
              <a:prstGeom prst="rect">
                <a:avLst/>
              </a:prstGeom>
            </p:spPr>
          </p:pic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0B120C2D-B52D-434C-AAA2-774EA703E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211" y="6300921"/>
                <a:ext cx="691467" cy="3622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83645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D485AC-2929-4260-A649-4984B005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7618"/>
          </a:xfrm>
        </p:spPr>
        <p:txBody>
          <a:bodyPr>
            <a:normAutofit/>
          </a:bodyPr>
          <a:lstStyle/>
          <a:p>
            <a:r>
              <a:rPr lang="nb-NO" sz="3200" b="1" dirty="0"/>
              <a:t>KVU Nord-Norge – oppgaver – medvirkning 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56B881BA-5B28-445A-AD29-3B41A65C120E}"/>
              </a:ext>
            </a:extLst>
          </p:cNvPr>
          <p:cNvGrpSpPr/>
          <p:nvPr/>
        </p:nvGrpSpPr>
        <p:grpSpPr>
          <a:xfrm>
            <a:off x="263352" y="6237312"/>
            <a:ext cx="11656587" cy="475783"/>
            <a:chOff x="263352" y="6237312"/>
            <a:chExt cx="11656587" cy="475783"/>
          </a:xfrm>
        </p:grpSpPr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19C0F819-3438-40DA-BE90-3AD6E6CB11BE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6237312"/>
              <a:ext cx="1152259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F5938382-65F0-4509-A6F3-AE57CA474356}"/>
                </a:ext>
              </a:extLst>
            </p:cNvPr>
            <p:cNvSpPr txBox="1"/>
            <p:nvPr/>
          </p:nvSpPr>
          <p:spPr>
            <a:xfrm>
              <a:off x="263352" y="6362747"/>
              <a:ext cx="4334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KVU for transportløsninger i Nord-Norge</a:t>
              </a: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E7BAC1FD-5E8B-43A6-A255-3A458C531DAE}"/>
                </a:ext>
              </a:extLst>
            </p:cNvPr>
            <p:cNvGrpSpPr/>
            <p:nvPr/>
          </p:nvGrpSpPr>
          <p:grpSpPr>
            <a:xfrm>
              <a:off x="9326880" y="6326668"/>
              <a:ext cx="2593059" cy="386427"/>
              <a:chOff x="3450211" y="6155446"/>
              <a:chExt cx="3740741" cy="557459"/>
            </a:xfrm>
          </p:grpSpPr>
          <p:pic>
            <p:nvPicPr>
              <p:cNvPr id="18" name="Bilde 17">
                <a:extLst>
                  <a:ext uri="{FF2B5EF4-FFF2-40B4-BE49-F238E27FC236}">
                    <a16:creationId xmlns:a16="http://schemas.microsoft.com/office/drawing/2014/main" id="{7F04A4D8-2ED9-42DF-8D54-56A559BF1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13" y="6155446"/>
                <a:ext cx="745739" cy="557459"/>
              </a:xfrm>
              <a:prstGeom prst="rect">
                <a:avLst/>
              </a:prstGeom>
            </p:spPr>
          </p:pic>
          <p:pic>
            <p:nvPicPr>
              <p:cNvPr id="19" name="Bilde 18">
                <a:extLst>
                  <a:ext uri="{FF2B5EF4-FFF2-40B4-BE49-F238E27FC236}">
                    <a16:creationId xmlns:a16="http://schemas.microsoft.com/office/drawing/2014/main" id="{15E65268-E614-4BF0-84FC-9DD65F997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454" y="6395792"/>
                <a:ext cx="736367" cy="200674"/>
              </a:xfrm>
              <a:prstGeom prst="rect">
                <a:avLst/>
              </a:prstGeom>
            </p:spPr>
          </p:pic>
          <p:pic>
            <p:nvPicPr>
              <p:cNvPr id="20" name="Bilde 19">
                <a:extLst>
                  <a:ext uri="{FF2B5EF4-FFF2-40B4-BE49-F238E27FC236}">
                    <a16:creationId xmlns:a16="http://schemas.microsoft.com/office/drawing/2014/main" id="{28112712-3168-4FCC-946C-6468CF9E5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13" y="6300921"/>
                <a:ext cx="1058915" cy="411984"/>
              </a:xfrm>
              <a:prstGeom prst="rect">
                <a:avLst/>
              </a:prstGeom>
            </p:spPr>
          </p:pic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0B120C2D-B52D-434C-AAA2-774EA703E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211" y="6300921"/>
                <a:ext cx="691467" cy="362214"/>
              </a:xfrm>
              <a:prstGeom prst="rect">
                <a:avLst/>
              </a:prstGeom>
            </p:spPr>
          </p:pic>
        </p:grpSp>
      </p:grp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073ABED3-B5A2-4AD0-9124-1389C6B19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542566"/>
              </p:ext>
            </p:extLst>
          </p:nvPr>
        </p:nvGraphicFramePr>
        <p:xfrm>
          <a:off x="1315046" y="1388178"/>
          <a:ext cx="8011835" cy="4410801"/>
        </p:xfrm>
        <a:graphic>
          <a:graphicData uri="http://schemas.openxmlformats.org/drawingml/2006/table">
            <a:tbl>
              <a:tblPr firstRow="1" bandRow="1"/>
              <a:tblGrid>
                <a:gridCol w="2373105">
                  <a:extLst>
                    <a:ext uri="{9D8B030D-6E8A-4147-A177-3AD203B41FA5}">
                      <a16:colId xmlns:a16="http://schemas.microsoft.com/office/drawing/2014/main" val="800214404"/>
                    </a:ext>
                  </a:extLst>
                </a:gridCol>
                <a:gridCol w="2256133">
                  <a:extLst>
                    <a:ext uri="{9D8B030D-6E8A-4147-A177-3AD203B41FA5}">
                      <a16:colId xmlns:a16="http://schemas.microsoft.com/office/drawing/2014/main" val="2799370213"/>
                    </a:ext>
                  </a:extLst>
                </a:gridCol>
                <a:gridCol w="3382597">
                  <a:extLst>
                    <a:ext uri="{9D8B030D-6E8A-4147-A177-3AD203B41FA5}">
                      <a16:colId xmlns:a16="http://schemas.microsoft.com/office/drawing/2014/main" val="1580566823"/>
                    </a:ext>
                  </a:extLst>
                </a:gridCol>
              </a:tblGrid>
              <a:tr h="397299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Faser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Oppgaver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Medvirkning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719939"/>
                  </a:ext>
                </a:extLst>
              </a:tr>
              <a:tr h="67930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Fase 1 – høst 2020 og     vår 2021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Situasjonsbeskrivelse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Problembeskrivelse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Orienteringer, møter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Konsultasjon med Sametinget 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398111"/>
                  </a:ext>
                </a:extLst>
              </a:tr>
              <a:tr h="1040768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Fase 2 – høst 2021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Behovsanalyse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Strategiske mål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Rammebetingelser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Fysisk, felles verksted i Alta 22.-23.september og i Mo i Rana 29.-30.september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042673"/>
                  </a:ext>
                </a:extLst>
              </a:tr>
              <a:tr h="884965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Fase 3 – vår 2022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Mulige løsninger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Utvikling av alternativer/ konsepter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Innspill, digitalt oppfølgings-verksteder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Konsultasjon med sametinget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495009"/>
                  </a:ext>
                </a:extLst>
              </a:tr>
              <a:tr h="523500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Fase 4 – høst 2022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Analyse av alternativene /konseptene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Orienteringer, tilbakemeldinger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034519"/>
                  </a:ext>
                </a:extLst>
              </a:tr>
              <a:tr h="884965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Fase 5 – vår 2023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Drøfting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Videre føringer for planlegging</a:t>
                      </a:r>
                      <a:endParaRPr lang="nb-NO" sz="140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Høring</a:t>
                      </a:r>
                      <a:endParaRPr lang="nb-NO" sz="1400" dirty="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nb-NO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Eventuell konsultasjon i SD med Sametinget</a:t>
                      </a:r>
                      <a:endParaRPr lang="nb-NO" sz="1400" dirty="0">
                        <a:effectLst/>
                        <a:latin typeface="Lucida Sans Unicode" panose="020B0602030504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576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744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56B881BA-5B28-445A-AD29-3B41A65C120E}"/>
              </a:ext>
            </a:extLst>
          </p:cNvPr>
          <p:cNvGrpSpPr/>
          <p:nvPr/>
        </p:nvGrpSpPr>
        <p:grpSpPr>
          <a:xfrm>
            <a:off x="263352" y="6237312"/>
            <a:ext cx="11656587" cy="475783"/>
            <a:chOff x="263352" y="6237312"/>
            <a:chExt cx="11656587" cy="475783"/>
          </a:xfrm>
        </p:grpSpPr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19C0F819-3438-40DA-BE90-3AD6E6CB11BE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6237312"/>
              <a:ext cx="1152259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F5938382-65F0-4509-A6F3-AE57CA474356}"/>
                </a:ext>
              </a:extLst>
            </p:cNvPr>
            <p:cNvSpPr txBox="1"/>
            <p:nvPr/>
          </p:nvSpPr>
          <p:spPr>
            <a:xfrm>
              <a:off x="263352" y="6362747"/>
              <a:ext cx="4334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KVU for transportløsninger i Nord-Norge</a:t>
              </a: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E7BAC1FD-5E8B-43A6-A255-3A458C531DAE}"/>
                </a:ext>
              </a:extLst>
            </p:cNvPr>
            <p:cNvGrpSpPr/>
            <p:nvPr/>
          </p:nvGrpSpPr>
          <p:grpSpPr>
            <a:xfrm>
              <a:off x="9326880" y="6326668"/>
              <a:ext cx="2593059" cy="386427"/>
              <a:chOff x="3450211" y="6155446"/>
              <a:chExt cx="3740741" cy="557459"/>
            </a:xfrm>
          </p:grpSpPr>
          <p:pic>
            <p:nvPicPr>
              <p:cNvPr id="18" name="Bilde 17">
                <a:extLst>
                  <a:ext uri="{FF2B5EF4-FFF2-40B4-BE49-F238E27FC236}">
                    <a16:creationId xmlns:a16="http://schemas.microsoft.com/office/drawing/2014/main" id="{7F04A4D8-2ED9-42DF-8D54-56A559BF1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13" y="6155446"/>
                <a:ext cx="745739" cy="557459"/>
              </a:xfrm>
              <a:prstGeom prst="rect">
                <a:avLst/>
              </a:prstGeom>
            </p:spPr>
          </p:pic>
          <p:pic>
            <p:nvPicPr>
              <p:cNvPr id="19" name="Bilde 18">
                <a:extLst>
                  <a:ext uri="{FF2B5EF4-FFF2-40B4-BE49-F238E27FC236}">
                    <a16:creationId xmlns:a16="http://schemas.microsoft.com/office/drawing/2014/main" id="{15E65268-E614-4BF0-84FC-9DD65F997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454" y="6395792"/>
                <a:ext cx="736367" cy="200674"/>
              </a:xfrm>
              <a:prstGeom prst="rect">
                <a:avLst/>
              </a:prstGeom>
            </p:spPr>
          </p:pic>
          <p:pic>
            <p:nvPicPr>
              <p:cNvPr id="20" name="Bilde 19">
                <a:extLst>
                  <a:ext uri="{FF2B5EF4-FFF2-40B4-BE49-F238E27FC236}">
                    <a16:creationId xmlns:a16="http://schemas.microsoft.com/office/drawing/2014/main" id="{28112712-3168-4FCC-946C-6468CF9E5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13" y="6300921"/>
                <a:ext cx="1058915" cy="411984"/>
              </a:xfrm>
              <a:prstGeom prst="rect">
                <a:avLst/>
              </a:prstGeom>
            </p:spPr>
          </p:pic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0B120C2D-B52D-434C-AAA2-774EA703E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211" y="6300921"/>
                <a:ext cx="691467" cy="362214"/>
              </a:xfrm>
              <a:prstGeom prst="rect">
                <a:avLst/>
              </a:prstGeom>
            </p:spPr>
          </p:pic>
        </p:grpSp>
      </p:grpSp>
      <p:sp>
        <p:nvSpPr>
          <p:cNvPr id="15" name="Tittel 1">
            <a:extLst>
              <a:ext uri="{FF2B5EF4-FFF2-40B4-BE49-F238E27FC236}">
                <a16:creationId xmlns:a16="http://schemas.microsoft.com/office/drawing/2014/main" id="{18F7E79A-EB8D-423C-B213-B8FDDBAB2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6938"/>
          </a:xfrm>
        </p:spPr>
        <p:txBody>
          <a:bodyPr>
            <a:normAutofit/>
          </a:bodyPr>
          <a:lstStyle/>
          <a:p>
            <a:r>
              <a:rPr lang="nb-NO" sz="3200" b="1" dirty="0"/>
              <a:t>KVU-prosessen skal gi bedre styring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3D2ECAF-95BC-4EB8-B0A3-3B0D2BF77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06801"/>
            <a:ext cx="12192000" cy="388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84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0801D1-BC45-444B-8419-E328593B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7615"/>
          </a:xfrm>
        </p:spPr>
        <p:txBody>
          <a:bodyPr>
            <a:normAutofit/>
          </a:bodyPr>
          <a:lstStyle/>
          <a:p>
            <a:r>
              <a:rPr lang="nb-NO" sz="3200" b="1" dirty="0"/>
              <a:t>Forslag til samfunnsmål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AF7364-8269-452E-B8B6-B73CC48EA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4332"/>
            <a:ext cx="5181600" cy="44500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5529828-92B7-450A-B9E6-96A5B98E27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61285" y="1452938"/>
            <a:ext cx="5592515" cy="4450064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14179A76-758C-4391-A922-62CC06F497BF}"/>
              </a:ext>
            </a:extLst>
          </p:cNvPr>
          <p:cNvGrpSpPr/>
          <p:nvPr/>
        </p:nvGrpSpPr>
        <p:grpSpPr>
          <a:xfrm>
            <a:off x="263351" y="6237312"/>
            <a:ext cx="11656588" cy="475783"/>
            <a:chOff x="263351" y="6237312"/>
            <a:chExt cx="11656588" cy="475783"/>
          </a:xfrm>
        </p:grpSpPr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67F4D8D9-16BA-465B-A2FE-0C7E5AA5B1EC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6237312"/>
              <a:ext cx="1152259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953C1465-BFBA-412B-97F3-4EF3964AB570}"/>
                </a:ext>
              </a:extLst>
            </p:cNvPr>
            <p:cNvSpPr txBox="1"/>
            <p:nvPr/>
          </p:nvSpPr>
          <p:spPr>
            <a:xfrm>
              <a:off x="263351" y="6362747"/>
              <a:ext cx="3559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KVU for transportløsninger i Nord-Norge</a:t>
              </a:r>
            </a:p>
          </p:txBody>
        </p: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7E34879E-3353-491A-98FD-B70A14F24495}"/>
                </a:ext>
              </a:extLst>
            </p:cNvPr>
            <p:cNvGrpSpPr/>
            <p:nvPr/>
          </p:nvGrpSpPr>
          <p:grpSpPr>
            <a:xfrm>
              <a:off x="9326880" y="6326668"/>
              <a:ext cx="2593059" cy="386427"/>
              <a:chOff x="3450211" y="6155446"/>
              <a:chExt cx="3740741" cy="557459"/>
            </a:xfrm>
          </p:grpSpPr>
          <p:pic>
            <p:nvPicPr>
              <p:cNvPr id="22" name="Bilde 21">
                <a:extLst>
                  <a:ext uri="{FF2B5EF4-FFF2-40B4-BE49-F238E27FC236}">
                    <a16:creationId xmlns:a16="http://schemas.microsoft.com/office/drawing/2014/main" id="{4832BDE3-351B-42A3-86C1-B8D4D46F1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13" y="6155446"/>
                <a:ext cx="745739" cy="557459"/>
              </a:xfrm>
              <a:prstGeom prst="rect">
                <a:avLst/>
              </a:prstGeom>
            </p:spPr>
          </p:pic>
          <p:pic>
            <p:nvPicPr>
              <p:cNvPr id="23" name="Bilde 22">
                <a:extLst>
                  <a:ext uri="{FF2B5EF4-FFF2-40B4-BE49-F238E27FC236}">
                    <a16:creationId xmlns:a16="http://schemas.microsoft.com/office/drawing/2014/main" id="{EF605B1A-96DE-47C9-B711-5236524856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454" y="6395792"/>
                <a:ext cx="736367" cy="200674"/>
              </a:xfrm>
              <a:prstGeom prst="rect">
                <a:avLst/>
              </a:prstGeom>
            </p:spPr>
          </p:pic>
          <p:pic>
            <p:nvPicPr>
              <p:cNvPr id="24" name="Bilde 23">
                <a:extLst>
                  <a:ext uri="{FF2B5EF4-FFF2-40B4-BE49-F238E27FC236}">
                    <a16:creationId xmlns:a16="http://schemas.microsoft.com/office/drawing/2014/main" id="{F2266652-A9E1-45DC-A588-0070B3A74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13" y="6300921"/>
                <a:ext cx="1058915" cy="411984"/>
              </a:xfrm>
              <a:prstGeom prst="rect">
                <a:avLst/>
              </a:prstGeom>
            </p:spPr>
          </p:pic>
          <p:pic>
            <p:nvPicPr>
              <p:cNvPr id="25" name="Bilde 24">
                <a:extLst>
                  <a:ext uri="{FF2B5EF4-FFF2-40B4-BE49-F238E27FC236}">
                    <a16:creationId xmlns:a16="http://schemas.microsoft.com/office/drawing/2014/main" id="{67658563-EB51-4C48-A3B5-2F014B2B8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211" y="6300921"/>
                <a:ext cx="691467" cy="362214"/>
              </a:xfrm>
              <a:prstGeom prst="rect">
                <a:avLst/>
              </a:prstGeom>
            </p:spPr>
          </p:pic>
        </p:grpSp>
      </p:grp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6D1A92B0-7A8E-4467-8348-5A5E297D43A8}"/>
              </a:ext>
            </a:extLst>
          </p:cNvPr>
          <p:cNvSpPr txBox="1">
            <a:spLocks/>
          </p:cNvSpPr>
          <p:nvPr/>
        </p:nvSpPr>
        <p:spPr>
          <a:xfrm>
            <a:off x="1108364" y="1994119"/>
            <a:ext cx="4525818" cy="51663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02394" indent="-302394" algn="l" defTabSz="914035" rtl="0" eaLnBrk="1" latinLnBrk="0" hangingPunct="1">
              <a:spcBef>
                <a:spcPts val="432"/>
              </a:spcBef>
              <a:buClr>
                <a:srgbClr val="ED9300"/>
              </a:buClr>
              <a:buFont typeface="Arial" pitchFamily="34" charset="0"/>
              <a:buChar char="●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69076" indent="-251065" algn="l" defTabSz="914035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94052" indent="-191925" algn="l" defTabSz="914035" rtl="0" eaLnBrk="1" latinLnBrk="0" hangingPunct="1">
              <a:spcBef>
                <a:spcPts val="432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45116" indent="-251065" algn="l" defTabSz="914035" rtl="0" eaLnBrk="1" latinLnBrk="0" hangingPunct="1">
              <a:spcBef>
                <a:spcPts val="432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97294" indent="-252181" algn="l" defTabSz="914035" rtl="0" eaLnBrk="1" latinLnBrk="0" hangingPunct="1">
              <a:spcBef>
                <a:spcPts val="432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3594" indent="-228507" algn="l" defTabSz="914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612" indent="-228507" algn="l" defTabSz="914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628" indent="-228507" algn="l" defTabSz="914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646" indent="-228507" algn="l" defTabSz="914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035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ED9300"/>
              </a:buClr>
              <a:buSzTx/>
              <a:buFont typeface="Arial" pitchFamily="34" charset="0"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035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ED93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 infrastruktur som binder landet mer effektivt sammen, gir god utnyttelse av landsdelens ressursgrunnlag, og fremmer regional- og nasjonal utvikling. </a:t>
            </a:r>
          </a:p>
          <a:p>
            <a:pPr marL="0" marR="0" lvl="0" indent="0" algn="l" defTabSz="914035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ED93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Samfunnssikkerhet, beredskap og klima er sentrale stikkord.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8298395-3617-46AC-9CA0-CAE97AFB6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3421" y="5329429"/>
            <a:ext cx="257273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98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7F2BD6-0EEA-437F-812C-8AB3A4B26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941"/>
            <a:ext cx="10515600" cy="4468882"/>
          </a:xfrm>
        </p:spPr>
        <p:txBody>
          <a:bodyPr/>
          <a:lstStyle/>
          <a:p>
            <a:endParaRPr lang="nb-NO" dirty="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56B881BA-5B28-445A-AD29-3B41A65C120E}"/>
              </a:ext>
            </a:extLst>
          </p:cNvPr>
          <p:cNvGrpSpPr/>
          <p:nvPr/>
        </p:nvGrpSpPr>
        <p:grpSpPr>
          <a:xfrm>
            <a:off x="263352" y="6237312"/>
            <a:ext cx="11656587" cy="475783"/>
            <a:chOff x="263352" y="6237312"/>
            <a:chExt cx="11656587" cy="475783"/>
          </a:xfrm>
        </p:grpSpPr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19C0F819-3438-40DA-BE90-3AD6E6CB11BE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6237312"/>
              <a:ext cx="1152259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F5938382-65F0-4509-A6F3-AE57CA474356}"/>
                </a:ext>
              </a:extLst>
            </p:cNvPr>
            <p:cNvSpPr txBox="1"/>
            <p:nvPr/>
          </p:nvSpPr>
          <p:spPr>
            <a:xfrm>
              <a:off x="263352" y="6362747"/>
              <a:ext cx="4334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KVU for transportløsninger i Nord-Norge</a:t>
              </a: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E7BAC1FD-5E8B-43A6-A255-3A458C531DAE}"/>
                </a:ext>
              </a:extLst>
            </p:cNvPr>
            <p:cNvGrpSpPr/>
            <p:nvPr/>
          </p:nvGrpSpPr>
          <p:grpSpPr>
            <a:xfrm>
              <a:off x="9326880" y="6326668"/>
              <a:ext cx="2593059" cy="386427"/>
              <a:chOff x="3450211" y="6155446"/>
              <a:chExt cx="3740741" cy="557459"/>
            </a:xfrm>
          </p:grpSpPr>
          <p:pic>
            <p:nvPicPr>
              <p:cNvPr id="18" name="Bilde 17">
                <a:extLst>
                  <a:ext uri="{FF2B5EF4-FFF2-40B4-BE49-F238E27FC236}">
                    <a16:creationId xmlns:a16="http://schemas.microsoft.com/office/drawing/2014/main" id="{7F04A4D8-2ED9-42DF-8D54-56A559BF1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13" y="6155446"/>
                <a:ext cx="745739" cy="557459"/>
              </a:xfrm>
              <a:prstGeom prst="rect">
                <a:avLst/>
              </a:prstGeom>
            </p:spPr>
          </p:pic>
          <p:pic>
            <p:nvPicPr>
              <p:cNvPr id="19" name="Bilde 18">
                <a:extLst>
                  <a:ext uri="{FF2B5EF4-FFF2-40B4-BE49-F238E27FC236}">
                    <a16:creationId xmlns:a16="http://schemas.microsoft.com/office/drawing/2014/main" id="{15E65268-E614-4BF0-84FC-9DD65F997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454" y="6395792"/>
                <a:ext cx="736367" cy="200674"/>
              </a:xfrm>
              <a:prstGeom prst="rect">
                <a:avLst/>
              </a:prstGeom>
            </p:spPr>
          </p:pic>
          <p:pic>
            <p:nvPicPr>
              <p:cNvPr id="20" name="Bilde 19">
                <a:extLst>
                  <a:ext uri="{FF2B5EF4-FFF2-40B4-BE49-F238E27FC236}">
                    <a16:creationId xmlns:a16="http://schemas.microsoft.com/office/drawing/2014/main" id="{28112712-3168-4FCC-946C-6468CF9E5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13" y="6300921"/>
                <a:ext cx="1058915" cy="411984"/>
              </a:xfrm>
              <a:prstGeom prst="rect">
                <a:avLst/>
              </a:prstGeom>
            </p:spPr>
          </p:pic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0B120C2D-B52D-434C-AAA2-774EA703E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211" y="6300921"/>
                <a:ext cx="691467" cy="362214"/>
              </a:xfrm>
              <a:prstGeom prst="rect">
                <a:avLst/>
              </a:prstGeom>
            </p:spPr>
          </p:pic>
        </p:grpSp>
      </p:grpSp>
      <p:graphicFrame>
        <p:nvGraphicFramePr>
          <p:cNvPr id="12" name="Plassholder for innhold 5">
            <a:extLst>
              <a:ext uri="{FF2B5EF4-FFF2-40B4-BE49-F238E27FC236}">
                <a16:creationId xmlns:a16="http://schemas.microsoft.com/office/drawing/2014/main" id="{590C121C-A9FC-4CD3-A054-8802E33A68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607376"/>
              </p:ext>
            </p:extLst>
          </p:nvPr>
        </p:nvGraphicFramePr>
        <p:xfrm>
          <a:off x="263352" y="9958"/>
          <a:ext cx="11509375" cy="6140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086228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56B881BA-5B28-445A-AD29-3B41A65C120E}"/>
              </a:ext>
            </a:extLst>
          </p:cNvPr>
          <p:cNvGrpSpPr/>
          <p:nvPr/>
        </p:nvGrpSpPr>
        <p:grpSpPr>
          <a:xfrm>
            <a:off x="263352" y="6237312"/>
            <a:ext cx="11656587" cy="475783"/>
            <a:chOff x="263352" y="6237312"/>
            <a:chExt cx="11656587" cy="475783"/>
          </a:xfrm>
        </p:grpSpPr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19C0F819-3438-40DA-BE90-3AD6E6CB11BE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6237312"/>
              <a:ext cx="1152259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F5938382-65F0-4509-A6F3-AE57CA474356}"/>
                </a:ext>
              </a:extLst>
            </p:cNvPr>
            <p:cNvSpPr txBox="1"/>
            <p:nvPr/>
          </p:nvSpPr>
          <p:spPr>
            <a:xfrm>
              <a:off x="263352" y="6362747"/>
              <a:ext cx="4334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KVU for transportløsninger i Nord-Norge</a:t>
              </a: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E7BAC1FD-5E8B-43A6-A255-3A458C531DAE}"/>
                </a:ext>
              </a:extLst>
            </p:cNvPr>
            <p:cNvGrpSpPr/>
            <p:nvPr/>
          </p:nvGrpSpPr>
          <p:grpSpPr>
            <a:xfrm>
              <a:off x="9326880" y="6326668"/>
              <a:ext cx="2593059" cy="386427"/>
              <a:chOff x="3450211" y="6155446"/>
              <a:chExt cx="3740741" cy="557459"/>
            </a:xfrm>
          </p:grpSpPr>
          <p:pic>
            <p:nvPicPr>
              <p:cNvPr id="18" name="Bilde 17">
                <a:extLst>
                  <a:ext uri="{FF2B5EF4-FFF2-40B4-BE49-F238E27FC236}">
                    <a16:creationId xmlns:a16="http://schemas.microsoft.com/office/drawing/2014/main" id="{7F04A4D8-2ED9-42DF-8D54-56A559BF1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13" y="6155446"/>
                <a:ext cx="745739" cy="557459"/>
              </a:xfrm>
              <a:prstGeom prst="rect">
                <a:avLst/>
              </a:prstGeom>
            </p:spPr>
          </p:pic>
          <p:pic>
            <p:nvPicPr>
              <p:cNvPr id="19" name="Bilde 18">
                <a:extLst>
                  <a:ext uri="{FF2B5EF4-FFF2-40B4-BE49-F238E27FC236}">
                    <a16:creationId xmlns:a16="http://schemas.microsoft.com/office/drawing/2014/main" id="{15E65268-E614-4BF0-84FC-9DD65F997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454" y="6395792"/>
                <a:ext cx="736367" cy="200674"/>
              </a:xfrm>
              <a:prstGeom prst="rect">
                <a:avLst/>
              </a:prstGeom>
            </p:spPr>
          </p:pic>
          <p:pic>
            <p:nvPicPr>
              <p:cNvPr id="20" name="Bilde 19">
                <a:extLst>
                  <a:ext uri="{FF2B5EF4-FFF2-40B4-BE49-F238E27FC236}">
                    <a16:creationId xmlns:a16="http://schemas.microsoft.com/office/drawing/2014/main" id="{28112712-3168-4FCC-946C-6468CF9E5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13" y="6300921"/>
                <a:ext cx="1058915" cy="411984"/>
              </a:xfrm>
              <a:prstGeom prst="rect">
                <a:avLst/>
              </a:prstGeom>
            </p:spPr>
          </p:pic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0B120C2D-B52D-434C-AAA2-774EA703E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211" y="6300921"/>
                <a:ext cx="691467" cy="362214"/>
              </a:xfrm>
              <a:prstGeom prst="rect">
                <a:avLst/>
              </a:prstGeom>
            </p:spPr>
          </p:pic>
        </p:grpSp>
      </p:grpSp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3C56E030-89DE-429D-929C-009A8825EA4D}"/>
              </a:ext>
            </a:extLst>
          </p:cNvPr>
          <p:cNvSpPr txBox="1">
            <a:spLocks/>
          </p:cNvSpPr>
          <p:nvPr/>
        </p:nvSpPr>
        <p:spPr>
          <a:xfrm>
            <a:off x="639282" y="451694"/>
            <a:ext cx="8300181" cy="578561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3200" dirty="0">
                <a:solidFill>
                  <a:schemeClr val="tx1"/>
                </a:solidFill>
              </a:rPr>
              <a:t>TEMA:</a:t>
            </a:r>
          </a:p>
          <a:p>
            <a:r>
              <a:rPr lang="nn-NO" sz="3200" dirty="0">
                <a:solidFill>
                  <a:schemeClr val="tx1"/>
                </a:solidFill>
              </a:rPr>
              <a:t>Befolkning</a:t>
            </a:r>
            <a:r>
              <a:rPr lang="nn-NO" sz="3600" dirty="0">
                <a:solidFill>
                  <a:schemeClr val="tx1"/>
                </a:solidFill>
              </a:rPr>
              <a:t>				</a:t>
            </a:r>
          </a:p>
          <a:p>
            <a:r>
              <a:rPr lang="nn-NO" sz="3200" dirty="0">
                <a:solidFill>
                  <a:schemeClr val="tx1"/>
                </a:solidFill>
              </a:rPr>
              <a:t>Næringer  </a:t>
            </a:r>
          </a:p>
          <a:p>
            <a:r>
              <a:rPr lang="nn-NO" sz="3200" dirty="0">
                <a:solidFill>
                  <a:schemeClr val="tx1"/>
                </a:solidFill>
              </a:rPr>
              <a:t>Transport </a:t>
            </a:r>
          </a:p>
          <a:p>
            <a:r>
              <a:rPr lang="nn-NO" sz="3200" dirty="0">
                <a:solidFill>
                  <a:schemeClr val="tx1"/>
                </a:solidFill>
              </a:rPr>
              <a:t>Over grensene….</a:t>
            </a:r>
          </a:p>
          <a:p>
            <a:r>
              <a:rPr lang="nn-NO" sz="3200" dirty="0" err="1">
                <a:solidFill>
                  <a:schemeClr val="tx1"/>
                </a:solidFill>
              </a:rPr>
              <a:t>Samfunnssikkerhet</a:t>
            </a:r>
            <a:r>
              <a:rPr lang="nn-NO" sz="3200" dirty="0">
                <a:solidFill>
                  <a:schemeClr val="tx1"/>
                </a:solidFill>
              </a:rPr>
              <a:t> og beredskap </a:t>
            </a:r>
          </a:p>
          <a:p>
            <a:r>
              <a:rPr lang="nn-NO" sz="3200" dirty="0">
                <a:solidFill>
                  <a:schemeClr val="tx1"/>
                </a:solidFill>
              </a:rPr>
              <a:t>Landskap og miljø </a:t>
            </a:r>
          </a:p>
          <a:p>
            <a:r>
              <a:rPr lang="nn-NO" sz="3200" dirty="0">
                <a:solidFill>
                  <a:schemeClr val="tx1"/>
                </a:solidFill>
              </a:rPr>
              <a:t>Klima og bærekraft </a:t>
            </a:r>
          </a:p>
          <a:p>
            <a:r>
              <a:rPr lang="nn-NO" sz="3200" dirty="0">
                <a:solidFill>
                  <a:schemeClr val="tx1"/>
                </a:solidFill>
              </a:rPr>
              <a:t>Urfolks interesser og </a:t>
            </a:r>
            <a:r>
              <a:rPr lang="nn-NO" sz="3200" dirty="0" err="1">
                <a:solidFill>
                  <a:schemeClr val="tx1"/>
                </a:solidFill>
              </a:rPr>
              <a:t>rettigheter</a:t>
            </a:r>
            <a:r>
              <a:rPr lang="nn-NO" sz="3200" dirty="0">
                <a:solidFill>
                  <a:schemeClr val="tx1"/>
                </a:solidFill>
              </a:rPr>
              <a:t> </a:t>
            </a:r>
          </a:p>
          <a:p>
            <a:r>
              <a:rPr lang="nn-NO" sz="3200" dirty="0">
                <a:solidFill>
                  <a:schemeClr val="tx1"/>
                </a:solidFill>
              </a:rPr>
              <a:t>Ny teknologi </a:t>
            </a:r>
          </a:p>
          <a:p>
            <a:r>
              <a:rPr lang="nn-NO" sz="3200" dirty="0" err="1">
                <a:solidFill>
                  <a:schemeClr val="tx1"/>
                </a:solidFill>
              </a:rPr>
              <a:t>Reiseopplevelser</a:t>
            </a:r>
            <a:r>
              <a:rPr lang="nn-NO" sz="3200" dirty="0">
                <a:solidFill>
                  <a:schemeClr val="tx1"/>
                </a:solidFill>
              </a:rPr>
              <a:t> og reisekomfort </a:t>
            </a:r>
          </a:p>
        </p:txBody>
      </p:sp>
      <p:pic>
        <p:nvPicPr>
          <p:cNvPr id="22" name="Grafikk 21" descr="Hus">
            <a:extLst>
              <a:ext uri="{FF2B5EF4-FFF2-40B4-BE49-F238E27FC236}">
                <a16:creationId xmlns:a16="http://schemas.microsoft.com/office/drawing/2014/main" id="{4DCCCA2A-D215-425E-ACD0-341F96A987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3198" y="767205"/>
            <a:ext cx="914400" cy="914400"/>
          </a:xfrm>
          <a:prstGeom prst="rect">
            <a:avLst/>
          </a:prstGeom>
        </p:spPr>
      </p:pic>
      <p:pic>
        <p:nvPicPr>
          <p:cNvPr id="23" name="Grafikk 22" descr="Fisk">
            <a:extLst>
              <a:ext uri="{FF2B5EF4-FFF2-40B4-BE49-F238E27FC236}">
                <a16:creationId xmlns:a16="http://schemas.microsoft.com/office/drawing/2014/main" id="{131C2D99-AB3C-4611-B5CF-FA0318813F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63198" y="1480366"/>
            <a:ext cx="914400" cy="914400"/>
          </a:xfrm>
          <a:prstGeom prst="rect">
            <a:avLst/>
          </a:prstGeom>
        </p:spPr>
      </p:pic>
      <p:pic>
        <p:nvPicPr>
          <p:cNvPr id="24" name="Grafikk 23" descr="Fabrikk">
            <a:extLst>
              <a:ext uri="{FF2B5EF4-FFF2-40B4-BE49-F238E27FC236}">
                <a16:creationId xmlns:a16="http://schemas.microsoft.com/office/drawing/2014/main" id="{EE025CE0-B180-4ACB-85F8-26E47E173A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77598" y="1391011"/>
            <a:ext cx="914400" cy="914400"/>
          </a:xfrm>
          <a:prstGeom prst="rect">
            <a:avLst/>
          </a:prstGeom>
        </p:spPr>
      </p:pic>
      <p:pic>
        <p:nvPicPr>
          <p:cNvPr id="25" name="Grafikk 24" descr="Buss">
            <a:extLst>
              <a:ext uri="{FF2B5EF4-FFF2-40B4-BE49-F238E27FC236}">
                <a16:creationId xmlns:a16="http://schemas.microsoft.com/office/drawing/2014/main" id="{50FBC1BC-CD30-47BA-B135-E1B655077D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72907" y="2026921"/>
            <a:ext cx="914400" cy="914400"/>
          </a:xfrm>
          <a:prstGeom prst="rect">
            <a:avLst/>
          </a:prstGeom>
        </p:spPr>
      </p:pic>
      <p:pic>
        <p:nvPicPr>
          <p:cNvPr id="26" name="Grafikk 25" descr="Cruiseskip">
            <a:extLst>
              <a:ext uri="{FF2B5EF4-FFF2-40B4-BE49-F238E27FC236}">
                <a16:creationId xmlns:a16="http://schemas.microsoft.com/office/drawing/2014/main" id="{70FA1068-B75F-4AA1-A315-D5B8727259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74951" y="1961344"/>
            <a:ext cx="914400" cy="914400"/>
          </a:xfrm>
          <a:prstGeom prst="rect">
            <a:avLst/>
          </a:prstGeom>
        </p:spPr>
      </p:pic>
      <p:pic>
        <p:nvPicPr>
          <p:cNvPr id="27" name="Grafikk 26" descr="Tog">
            <a:extLst>
              <a:ext uri="{FF2B5EF4-FFF2-40B4-BE49-F238E27FC236}">
                <a16:creationId xmlns:a16="http://schemas.microsoft.com/office/drawing/2014/main" id="{60690B57-D1AE-4D32-B836-3BD67FC3D7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89276" y="2086174"/>
            <a:ext cx="914400" cy="789570"/>
          </a:xfrm>
          <a:prstGeom prst="rect">
            <a:avLst/>
          </a:prstGeom>
        </p:spPr>
      </p:pic>
      <p:pic>
        <p:nvPicPr>
          <p:cNvPr id="28" name="Grafikk 27" descr="Fly">
            <a:extLst>
              <a:ext uri="{FF2B5EF4-FFF2-40B4-BE49-F238E27FC236}">
                <a16:creationId xmlns:a16="http://schemas.microsoft.com/office/drawing/2014/main" id="{41360122-16EB-42CD-9F2D-E85F6DF76B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34723" y="1934750"/>
            <a:ext cx="914400" cy="914400"/>
          </a:xfrm>
          <a:prstGeom prst="rect">
            <a:avLst/>
          </a:prstGeom>
        </p:spPr>
      </p:pic>
      <p:pic>
        <p:nvPicPr>
          <p:cNvPr id="29" name="Grafikk 28" descr="Vennediagram">
            <a:extLst>
              <a:ext uri="{FF2B5EF4-FFF2-40B4-BE49-F238E27FC236}">
                <a16:creationId xmlns:a16="http://schemas.microsoft.com/office/drawing/2014/main" id="{37DC94FF-7AEC-4030-9892-9D75866F567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721647" y="2652760"/>
            <a:ext cx="914400" cy="914400"/>
          </a:xfrm>
          <a:prstGeom prst="rect">
            <a:avLst/>
          </a:prstGeom>
        </p:spPr>
      </p:pic>
      <p:pic>
        <p:nvPicPr>
          <p:cNvPr id="30" name="Grafikk 29" descr="Sirene">
            <a:extLst>
              <a:ext uri="{FF2B5EF4-FFF2-40B4-BE49-F238E27FC236}">
                <a16:creationId xmlns:a16="http://schemas.microsoft.com/office/drawing/2014/main" id="{EB8DC715-B73A-4C35-9C93-562D852147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41312" y="3002263"/>
            <a:ext cx="914400" cy="914400"/>
          </a:xfrm>
          <a:prstGeom prst="rect">
            <a:avLst/>
          </a:prstGeom>
        </p:spPr>
      </p:pic>
      <p:pic>
        <p:nvPicPr>
          <p:cNvPr id="31" name="Grafikk 30" descr="Fjell">
            <a:extLst>
              <a:ext uri="{FF2B5EF4-FFF2-40B4-BE49-F238E27FC236}">
                <a16:creationId xmlns:a16="http://schemas.microsoft.com/office/drawing/2014/main" id="{147CCA61-DBD3-4D99-9075-CBC7CF2FBD9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974951" y="3692594"/>
            <a:ext cx="914400" cy="914400"/>
          </a:xfrm>
          <a:prstGeom prst="rect">
            <a:avLst/>
          </a:prstGeom>
        </p:spPr>
      </p:pic>
      <p:pic>
        <p:nvPicPr>
          <p:cNvPr id="32" name="Grafikk 31" descr="Lyn">
            <a:extLst>
              <a:ext uri="{FF2B5EF4-FFF2-40B4-BE49-F238E27FC236}">
                <a16:creationId xmlns:a16="http://schemas.microsoft.com/office/drawing/2014/main" id="{541ABF3C-58B6-453C-9EFB-D54752792A4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199810" y="4438289"/>
            <a:ext cx="914400" cy="914400"/>
          </a:xfrm>
          <a:prstGeom prst="rect">
            <a:avLst/>
          </a:prstGeom>
        </p:spPr>
      </p:pic>
      <p:pic>
        <p:nvPicPr>
          <p:cNvPr id="33" name="Grafikk 32" descr="Hjort">
            <a:extLst>
              <a:ext uri="{FF2B5EF4-FFF2-40B4-BE49-F238E27FC236}">
                <a16:creationId xmlns:a16="http://schemas.microsoft.com/office/drawing/2014/main" id="{8F212E73-4F17-4361-A6C2-1352650B7C2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316906" y="4691375"/>
            <a:ext cx="914400" cy="914400"/>
          </a:xfrm>
          <a:prstGeom prst="rect">
            <a:avLst/>
          </a:prstGeom>
        </p:spPr>
      </p:pic>
      <p:pic>
        <p:nvPicPr>
          <p:cNvPr id="34" name="Grafikk 33" descr="Nettverk">
            <a:extLst>
              <a:ext uri="{FF2B5EF4-FFF2-40B4-BE49-F238E27FC236}">
                <a16:creationId xmlns:a16="http://schemas.microsoft.com/office/drawing/2014/main" id="{F46F1627-CDC5-4FFA-8421-253CE4403B5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253383" y="5412267"/>
            <a:ext cx="914400" cy="914400"/>
          </a:xfrm>
          <a:prstGeom prst="rect">
            <a:avLst/>
          </a:prstGeom>
        </p:spPr>
      </p:pic>
      <p:pic>
        <p:nvPicPr>
          <p:cNvPr id="35" name="Grafikk 34" descr="Gruppe med personer">
            <a:extLst>
              <a:ext uri="{FF2B5EF4-FFF2-40B4-BE49-F238E27FC236}">
                <a16:creationId xmlns:a16="http://schemas.microsoft.com/office/drawing/2014/main" id="{1CCA5979-4EA5-400C-B03C-5B66A95481C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874972" y="767205"/>
            <a:ext cx="914400" cy="914400"/>
          </a:xfrm>
          <a:prstGeom prst="rect">
            <a:avLst/>
          </a:prstGeom>
        </p:spPr>
      </p:pic>
      <p:pic>
        <p:nvPicPr>
          <p:cNvPr id="3" name="Grafikk 2" descr="Kamera med heldekkende fyll">
            <a:extLst>
              <a:ext uri="{FF2B5EF4-FFF2-40B4-BE49-F238E27FC236}">
                <a16:creationId xmlns:a16="http://schemas.microsoft.com/office/drawing/2014/main" id="{55F8754D-221C-406E-B87D-3D5E2FF7C8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628606" y="59055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20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0801D1-BC45-444B-8419-E328593B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210365" cy="897615"/>
          </a:xfrm>
        </p:spPr>
        <p:txBody>
          <a:bodyPr>
            <a:normAutofit/>
          </a:bodyPr>
          <a:lstStyle/>
          <a:p>
            <a:r>
              <a:rPr lang="nb-NO" sz="3200" b="1" dirty="0"/>
              <a:t>Hva er transportutfordringene i nord, og -behova?</a:t>
            </a: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14179A76-758C-4391-A922-62CC06F497BF}"/>
              </a:ext>
            </a:extLst>
          </p:cNvPr>
          <p:cNvGrpSpPr/>
          <p:nvPr/>
        </p:nvGrpSpPr>
        <p:grpSpPr>
          <a:xfrm>
            <a:off x="263351" y="6237312"/>
            <a:ext cx="11656588" cy="475783"/>
            <a:chOff x="263351" y="6237312"/>
            <a:chExt cx="11656588" cy="475783"/>
          </a:xfrm>
        </p:grpSpPr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67F4D8D9-16BA-465B-A2FE-0C7E5AA5B1EC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6237312"/>
              <a:ext cx="1152259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953C1465-BFBA-412B-97F3-4EF3964AB570}"/>
                </a:ext>
              </a:extLst>
            </p:cNvPr>
            <p:cNvSpPr txBox="1"/>
            <p:nvPr/>
          </p:nvSpPr>
          <p:spPr>
            <a:xfrm>
              <a:off x="263351" y="6362747"/>
              <a:ext cx="3559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KVU for transportløsninger i Nord-Norge</a:t>
              </a:r>
            </a:p>
          </p:txBody>
        </p: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7E34879E-3353-491A-98FD-B70A14F24495}"/>
                </a:ext>
              </a:extLst>
            </p:cNvPr>
            <p:cNvGrpSpPr/>
            <p:nvPr/>
          </p:nvGrpSpPr>
          <p:grpSpPr>
            <a:xfrm>
              <a:off x="9326880" y="6326668"/>
              <a:ext cx="2593059" cy="386427"/>
              <a:chOff x="3450211" y="6155446"/>
              <a:chExt cx="3740741" cy="557459"/>
            </a:xfrm>
          </p:grpSpPr>
          <p:pic>
            <p:nvPicPr>
              <p:cNvPr id="22" name="Bilde 21">
                <a:extLst>
                  <a:ext uri="{FF2B5EF4-FFF2-40B4-BE49-F238E27FC236}">
                    <a16:creationId xmlns:a16="http://schemas.microsoft.com/office/drawing/2014/main" id="{4832BDE3-351B-42A3-86C1-B8D4D46F1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13" y="6155446"/>
                <a:ext cx="745739" cy="557459"/>
              </a:xfrm>
              <a:prstGeom prst="rect">
                <a:avLst/>
              </a:prstGeom>
            </p:spPr>
          </p:pic>
          <p:pic>
            <p:nvPicPr>
              <p:cNvPr id="23" name="Bilde 22">
                <a:extLst>
                  <a:ext uri="{FF2B5EF4-FFF2-40B4-BE49-F238E27FC236}">
                    <a16:creationId xmlns:a16="http://schemas.microsoft.com/office/drawing/2014/main" id="{EF605B1A-96DE-47C9-B711-5236524856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454" y="6395792"/>
                <a:ext cx="736367" cy="200674"/>
              </a:xfrm>
              <a:prstGeom prst="rect">
                <a:avLst/>
              </a:prstGeom>
            </p:spPr>
          </p:pic>
          <p:pic>
            <p:nvPicPr>
              <p:cNvPr id="24" name="Bilde 23">
                <a:extLst>
                  <a:ext uri="{FF2B5EF4-FFF2-40B4-BE49-F238E27FC236}">
                    <a16:creationId xmlns:a16="http://schemas.microsoft.com/office/drawing/2014/main" id="{F2266652-A9E1-45DC-A588-0070B3A74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13" y="6300921"/>
                <a:ext cx="1058915" cy="411984"/>
              </a:xfrm>
              <a:prstGeom prst="rect">
                <a:avLst/>
              </a:prstGeom>
            </p:spPr>
          </p:pic>
          <p:pic>
            <p:nvPicPr>
              <p:cNvPr id="25" name="Bilde 24">
                <a:extLst>
                  <a:ext uri="{FF2B5EF4-FFF2-40B4-BE49-F238E27FC236}">
                    <a16:creationId xmlns:a16="http://schemas.microsoft.com/office/drawing/2014/main" id="{67658563-EB51-4C48-A3B5-2F014B2B8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211" y="6300921"/>
                <a:ext cx="691467" cy="362214"/>
              </a:xfrm>
              <a:prstGeom prst="rect">
                <a:avLst/>
              </a:prstGeom>
            </p:spPr>
          </p:pic>
        </p:grpSp>
      </p:grp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B06593E5-E6D7-42EA-B997-2CA5823B2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4150"/>
            <a:ext cx="5181600" cy="4449763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nb-NO" dirty="0"/>
          </a:p>
          <a:p>
            <a:r>
              <a:rPr lang="nb-NO" sz="2400" dirty="0"/>
              <a:t>Store avstander</a:t>
            </a:r>
          </a:p>
          <a:p>
            <a:r>
              <a:rPr lang="nb-NO" sz="2400" dirty="0"/>
              <a:t>Lange reisetider innad i Nord-Norge og mellom nord og sør i Norge</a:t>
            </a:r>
          </a:p>
          <a:p>
            <a:r>
              <a:rPr lang="nb-NO" sz="2400" dirty="0"/>
              <a:t>Værforhold, ras og skred</a:t>
            </a:r>
          </a:p>
          <a:p>
            <a:r>
              <a:rPr lang="nb-NO" sz="2400" dirty="0"/>
              <a:t>Dårlig standard og vedlikehold</a:t>
            </a:r>
          </a:p>
          <a:p>
            <a:r>
              <a:rPr lang="nb-NO" sz="2400" dirty="0"/>
              <a:t>Trafikksikkerhet</a:t>
            </a:r>
          </a:p>
          <a:p>
            <a:r>
              <a:rPr lang="nb-NO" sz="2400" dirty="0"/>
              <a:t>Både innbyggere og næringsliv har behov for raks, trygg og miljøvennlig transport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n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CDF40FF-4ED1-4A26-B86E-3EAB41B32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3421" y="5408877"/>
            <a:ext cx="2572735" cy="4938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4C1C4B2-25FC-452E-9DD7-90A8825577E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823" y="1451701"/>
            <a:ext cx="5934648" cy="445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kstSylinder 27">
            <a:extLst>
              <a:ext uri="{FF2B5EF4-FFF2-40B4-BE49-F238E27FC236}">
                <a16:creationId xmlns:a16="http://schemas.microsoft.com/office/drawing/2014/main" id="{E39F9A9B-C901-46C0-906E-552590F23A34}"/>
              </a:ext>
            </a:extLst>
          </p:cNvPr>
          <p:cNvSpPr txBox="1"/>
          <p:nvPr/>
        </p:nvSpPr>
        <p:spPr>
          <a:xfrm>
            <a:off x="9203421" y="5406299"/>
            <a:ext cx="2335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Fv</a:t>
            </a:r>
            <a:r>
              <a:rPr lang="nb-NO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986 Fredvang i Lofoten</a:t>
            </a:r>
          </a:p>
          <a:p>
            <a:r>
              <a:rPr lang="nb-NO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Foto: Thomas Roland, Statens vegvesen</a:t>
            </a:r>
            <a:endParaRPr lang="nn-NO" sz="1000" dirty="0"/>
          </a:p>
        </p:txBody>
      </p:sp>
    </p:spTree>
    <p:extLst>
      <p:ext uri="{BB962C8B-B14F-4D97-AF65-F5344CB8AC3E}">
        <p14:creationId xmlns:p14="http://schemas.microsoft.com/office/powerpoint/2010/main" val="3640867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4B765D-44A0-4580-A43F-B70913484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391" y="692696"/>
            <a:ext cx="8888868" cy="849463"/>
          </a:xfrm>
        </p:spPr>
        <p:txBody>
          <a:bodyPr/>
          <a:lstStyle/>
          <a:p>
            <a:r>
              <a:rPr lang="nb-NO" dirty="0"/>
              <a:t>Nord-Norgebanen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9242AB9-AABB-4F19-BAA9-90069FCB7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22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Om tiltaket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3E7B9C4-84F7-4E8A-96AF-CC585DBE8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22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233FF-1186-4D0A-89DE-C44C22CC98C6}" type="slidenum"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6" name="Bilde 5" descr="C:\Users\raymond.siiri\AppData\Local\Microsoft\Windows\INetCache\Content.Word\Forside_kostnadsrapport.png">
            <a:extLst>
              <a:ext uri="{FF2B5EF4-FFF2-40B4-BE49-F238E27FC236}">
                <a16:creationId xmlns:a16="http://schemas.microsoft.com/office/drawing/2014/main" id="{E6371F28-8500-45B2-B738-5C2BDB96F60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51" y="198"/>
            <a:ext cx="4866832" cy="68578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2E342847-EA30-434F-B675-C9141463DADF}"/>
              </a:ext>
            </a:extLst>
          </p:cNvPr>
          <p:cNvGraphicFramePr>
            <a:graphicFrameLocks noGrp="1"/>
          </p:cNvGraphicFramePr>
          <p:nvPr/>
        </p:nvGraphicFramePr>
        <p:xfrm>
          <a:off x="1222391" y="1869265"/>
          <a:ext cx="3815023" cy="218048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815023">
                  <a:extLst>
                    <a:ext uri="{9D8B030D-6E8A-4147-A177-3AD203B41FA5}">
                      <a16:colId xmlns:a16="http://schemas.microsoft.com/office/drawing/2014/main" val="1488180847"/>
                    </a:ext>
                  </a:extLst>
                </a:gridCol>
              </a:tblGrid>
              <a:tr h="390983">
                <a:tc>
                  <a:txBody>
                    <a:bodyPr/>
                    <a:lstStyle/>
                    <a:p>
                      <a:r>
                        <a:rPr lang="nb-NO" sz="1600" dirty="0"/>
                        <a:t>Alternativ som utredes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817259596"/>
                  </a:ext>
                </a:extLst>
              </a:tr>
              <a:tr h="3659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1400" b="1" kern="1200">
                          <a:solidFill>
                            <a:srgbClr val="2E74B5"/>
                          </a:solidFill>
                          <a:effectLst/>
                          <a:latin typeface="Arial"/>
                          <a:ea typeface="DengXian"/>
                          <a:cs typeface="Times New Roman"/>
                        </a:rPr>
                        <a:t>1 Østre korridor Fauske – Narvik - Tromsø</a:t>
                      </a:r>
                      <a:endParaRPr lang="nb-NO" sz="1400">
                        <a:effectLst/>
                        <a:latin typeface="Arial"/>
                        <a:ea typeface="DengXian"/>
                        <a:cs typeface="Times New Roman"/>
                      </a:endParaRPr>
                    </a:p>
                  </a:txBody>
                  <a:tcPr marL="53961" marR="53961" marT="0" marB="0"/>
                </a:tc>
                <a:extLst>
                  <a:ext uri="{0D108BD9-81ED-4DB2-BD59-A6C34878D82A}">
                    <a16:rowId xmlns:a16="http://schemas.microsoft.com/office/drawing/2014/main" val="4221914459"/>
                  </a:ext>
                </a:extLst>
              </a:tr>
              <a:tr h="3659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1400" b="1" kern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DengXian"/>
                          <a:cs typeface="Times New Roman"/>
                        </a:rPr>
                        <a:t>2 Vestre korridor Fauske – Narvik- Tromsø</a:t>
                      </a:r>
                      <a:endParaRPr lang="nb-NO" sz="1400">
                        <a:effectLst/>
                        <a:latin typeface="Arial"/>
                        <a:ea typeface="DengXian"/>
                        <a:cs typeface="Times New Roman"/>
                      </a:endParaRPr>
                    </a:p>
                  </a:txBody>
                  <a:tcPr marL="53961" marR="53961" marT="0" marB="0"/>
                </a:tc>
                <a:extLst>
                  <a:ext uri="{0D108BD9-81ED-4DB2-BD59-A6C34878D82A}">
                    <a16:rowId xmlns:a16="http://schemas.microsoft.com/office/drawing/2014/main" val="1750292660"/>
                  </a:ext>
                </a:extLst>
              </a:tr>
              <a:tr h="3659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1400" b="1" kern="1200">
                          <a:solidFill>
                            <a:srgbClr val="00B050"/>
                          </a:solidFill>
                          <a:effectLst/>
                          <a:latin typeface="Arial"/>
                          <a:ea typeface="DengXian"/>
                          <a:cs typeface="Times New Roman"/>
                        </a:rPr>
                        <a:t>Arm Bjerkvik – Harstad</a:t>
                      </a:r>
                      <a:endParaRPr lang="nb-NO" sz="1400">
                        <a:effectLst/>
                        <a:latin typeface="Arial"/>
                        <a:ea typeface="DengXian"/>
                        <a:cs typeface="Times New Roman"/>
                      </a:endParaRPr>
                    </a:p>
                  </a:txBody>
                  <a:tcPr marL="53961" marR="53961" marT="0" marB="0"/>
                </a:tc>
                <a:extLst>
                  <a:ext uri="{0D108BD9-81ED-4DB2-BD59-A6C34878D82A}">
                    <a16:rowId xmlns:a16="http://schemas.microsoft.com/office/drawing/2014/main" val="3110375804"/>
                  </a:ext>
                </a:extLst>
              </a:tr>
              <a:tr h="691740">
                <a:tc>
                  <a:txBody>
                    <a:bodyPr/>
                    <a:lstStyle/>
                    <a:p>
                      <a:r>
                        <a:rPr lang="nb-NO" sz="1600" b="1" dirty="0"/>
                        <a:t>Trinnvis utbygging	Fauske – Narvik</a:t>
                      </a:r>
                    </a:p>
                    <a:p>
                      <a:r>
                        <a:rPr lang="nb-NO" sz="1600" b="1" dirty="0"/>
                        <a:t>		Narvik – Tromsø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06077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898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older for innhold 5">
            <a:extLst>
              <a:ext uri="{FF2B5EF4-FFF2-40B4-BE49-F238E27FC236}">
                <a16:creationId xmlns:a16="http://schemas.microsoft.com/office/drawing/2014/main" id="{E79D68A9-BA02-4832-8F27-CB8BF3FAF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176" y="-671913"/>
            <a:ext cx="10515599" cy="74442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7D485AC-2929-4260-A649-4984B005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57" y="696996"/>
            <a:ext cx="2744332" cy="1382919"/>
          </a:xfrm>
        </p:spPr>
        <p:txBody>
          <a:bodyPr>
            <a:normAutofit/>
          </a:bodyPr>
          <a:lstStyle/>
          <a:p>
            <a:r>
              <a:rPr lang="nb-NO" sz="3200" b="1" dirty="0"/>
              <a:t>De lange transportene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56B881BA-5B28-445A-AD29-3B41A65C120E}"/>
              </a:ext>
            </a:extLst>
          </p:cNvPr>
          <p:cNvGrpSpPr/>
          <p:nvPr/>
        </p:nvGrpSpPr>
        <p:grpSpPr>
          <a:xfrm>
            <a:off x="263352" y="6237312"/>
            <a:ext cx="11656587" cy="475783"/>
            <a:chOff x="263352" y="6237312"/>
            <a:chExt cx="11656587" cy="475783"/>
          </a:xfrm>
        </p:grpSpPr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19C0F819-3438-40DA-BE90-3AD6E6CB11BE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6237312"/>
              <a:ext cx="1152259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F5938382-65F0-4509-A6F3-AE57CA474356}"/>
                </a:ext>
              </a:extLst>
            </p:cNvPr>
            <p:cNvSpPr txBox="1"/>
            <p:nvPr/>
          </p:nvSpPr>
          <p:spPr>
            <a:xfrm>
              <a:off x="263352" y="6362747"/>
              <a:ext cx="4334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KVU for transportløsninger i Nord-Norge</a:t>
              </a: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E7BAC1FD-5E8B-43A6-A255-3A458C531DAE}"/>
                </a:ext>
              </a:extLst>
            </p:cNvPr>
            <p:cNvGrpSpPr/>
            <p:nvPr/>
          </p:nvGrpSpPr>
          <p:grpSpPr>
            <a:xfrm>
              <a:off x="9326880" y="6326668"/>
              <a:ext cx="2593059" cy="386427"/>
              <a:chOff x="3450211" y="6155446"/>
              <a:chExt cx="3740741" cy="557459"/>
            </a:xfrm>
          </p:grpSpPr>
          <p:pic>
            <p:nvPicPr>
              <p:cNvPr id="18" name="Bilde 17">
                <a:extLst>
                  <a:ext uri="{FF2B5EF4-FFF2-40B4-BE49-F238E27FC236}">
                    <a16:creationId xmlns:a16="http://schemas.microsoft.com/office/drawing/2014/main" id="{7F04A4D8-2ED9-42DF-8D54-56A559BF1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13" y="6155446"/>
                <a:ext cx="745739" cy="557459"/>
              </a:xfrm>
              <a:prstGeom prst="rect">
                <a:avLst/>
              </a:prstGeom>
            </p:spPr>
          </p:pic>
          <p:pic>
            <p:nvPicPr>
              <p:cNvPr id="19" name="Bilde 18">
                <a:extLst>
                  <a:ext uri="{FF2B5EF4-FFF2-40B4-BE49-F238E27FC236}">
                    <a16:creationId xmlns:a16="http://schemas.microsoft.com/office/drawing/2014/main" id="{15E65268-E614-4BF0-84FC-9DD65F997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454" y="6395792"/>
                <a:ext cx="736367" cy="200674"/>
              </a:xfrm>
              <a:prstGeom prst="rect">
                <a:avLst/>
              </a:prstGeom>
            </p:spPr>
          </p:pic>
          <p:pic>
            <p:nvPicPr>
              <p:cNvPr id="20" name="Bilde 19">
                <a:extLst>
                  <a:ext uri="{FF2B5EF4-FFF2-40B4-BE49-F238E27FC236}">
                    <a16:creationId xmlns:a16="http://schemas.microsoft.com/office/drawing/2014/main" id="{28112712-3168-4FCC-946C-6468CF9E5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13" y="6300921"/>
                <a:ext cx="1058915" cy="411984"/>
              </a:xfrm>
              <a:prstGeom prst="rect">
                <a:avLst/>
              </a:prstGeom>
            </p:spPr>
          </p:pic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0B120C2D-B52D-434C-AAA2-774EA703E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211" y="6300921"/>
                <a:ext cx="691467" cy="3622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56739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6E40102-D286-4D85-95EB-6A233FCCE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13" y="-19851"/>
            <a:ext cx="10273552" cy="6664251"/>
          </a:xfrm>
          <a:prstGeom prst="rect">
            <a:avLst/>
          </a:prstGeom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56B881BA-5B28-445A-AD29-3B41A65C120E}"/>
              </a:ext>
            </a:extLst>
          </p:cNvPr>
          <p:cNvGrpSpPr/>
          <p:nvPr/>
        </p:nvGrpSpPr>
        <p:grpSpPr>
          <a:xfrm>
            <a:off x="263352" y="6237312"/>
            <a:ext cx="11656587" cy="475783"/>
            <a:chOff x="263352" y="6237312"/>
            <a:chExt cx="11656587" cy="475783"/>
          </a:xfrm>
        </p:grpSpPr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19C0F819-3438-40DA-BE90-3AD6E6CB11BE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6237312"/>
              <a:ext cx="1152259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F5938382-65F0-4509-A6F3-AE57CA474356}"/>
                </a:ext>
              </a:extLst>
            </p:cNvPr>
            <p:cNvSpPr txBox="1"/>
            <p:nvPr/>
          </p:nvSpPr>
          <p:spPr>
            <a:xfrm>
              <a:off x="263352" y="6362747"/>
              <a:ext cx="4334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KVU for transportløsninger i Nord-Norge</a:t>
              </a: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E7BAC1FD-5E8B-43A6-A255-3A458C531DAE}"/>
                </a:ext>
              </a:extLst>
            </p:cNvPr>
            <p:cNvGrpSpPr/>
            <p:nvPr/>
          </p:nvGrpSpPr>
          <p:grpSpPr>
            <a:xfrm>
              <a:off x="9326880" y="6326668"/>
              <a:ext cx="2593059" cy="386427"/>
              <a:chOff x="3450211" y="6155446"/>
              <a:chExt cx="3740741" cy="557459"/>
            </a:xfrm>
          </p:grpSpPr>
          <p:pic>
            <p:nvPicPr>
              <p:cNvPr id="18" name="Bilde 17">
                <a:extLst>
                  <a:ext uri="{FF2B5EF4-FFF2-40B4-BE49-F238E27FC236}">
                    <a16:creationId xmlns:a16="http://schemas.microsoft.com/office/drawing/2014/main" id="{7F04A4D8-2ED9-42DF-8D54-56A559BF1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13" y="6155446"/>
                <a:ext cx="745739" cy="557459"/>
              </a:xfrm>
              <a:prstGeom prst="rect">
                <a:avLst/>
              </a:prstGeom>
            </p:spPr>
          </p:pic>
          <p:pic>
            <p:nvPicPr>
              <p:cNvPr id="19" name="Bilde 18">
                <a:extLst>
                  <a:ext uri="{FF2B5EF4-FFF2-40B4-BE49-F238E27FC236}">
                    <a16:creationId xmlns:a16="http://schemas.microsoft.com/office/drawing/2014/main" id="{15E65268-E614-4BF0-84FC-9DD65F997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454" y="6395792"/>
                <a:ext cx="736367" cy="200674"/>
              </a:xfrm>
              <a:prstGeom prst="rect">
                <a:avLst/>
              </a:prstGeom>
            </p:spPr>
          </p:pic>
          <p:pic>
            <p:nvPicPr>
              <p:cNvPr id="20" name="Bilde 19">
                <a:extLst>
                  <a:ext uri="{FF2B5EF4-FFF2-40B4-BE49-F238E27FC236}">
                    <a16:creationId xmlns:a16="http://schemas.microsoft.com/office/drawing/2014/main" id="{28112712-3168-4FCC-946C-6468CF9E5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13" y="6300921"/>
                <a:ext cx="1058915" cy="411984"/>
              </a:xfrm>
              <a:prstGeom prst="rect">
                <a:avLst/>
              </a:prstGeom>
            </p:spPr>
          </p:pic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0B120C2D-B52D-434C-AAA2-774EA703E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211" y="6300921"/>
                <a:ext cx="691467" cy="3622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47847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">
  <a:themeElements>
    <a:clrScheme name="SVV">
      <a:dk1>
        <a:sysClr val="windowText" lastClr="000000"/>
      </a:dk1>
      <a:lt1>
        <a:sysClr val="window" lastClr="FFFFFF"/>
      </a:lt1>
      <a:dk2>
        <a:srgbClr val="ED9300"/>
      </a:dk2>
      <a:lt2>
        <a:srgbClr val="E1E1E1"/>
      </a:lt2>
      <a:accent1>
        <a:srgbClr val="ED9300"/>
      </a:accent1>
      <a:accent2>
        <a:srgbClr val="3F505A"/>
      </a:accent2>
      <a:accent3>
        <a:srgbClr val="DADADA"/>
      </a:accent3>
      <a:accent4>
        <a:srgbClr val="58B02C"/>
      </a:accent4>
      <a:accent5>
        <a:srgbClr val="75450B"/>
      </a:accent5>
      <a:accent6>
        <a:srgbClr val="1F282D"/>
      </a:accent6>
      <a:hlink>
        <a:srgbClr val="0000FF"/>
      </a:hlink>
      <a:folHlink>
        <a:srgbClr val="800080"/>
      </a:folHlink>
    </a:clrScheme>
    <a:fontScheme name="Svv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Vegvesen oransje">
      <a:srgbClr val="FF9600"/>
    </a:custClr>
    <a:custClr name="Vegvesen blå">
      <a:srgbClr val="008EC2"/>
    </a:custClr>
    <a:custClr name="Vegvesen grønn">
      <a:srgbClr val="5DB82E"/>
    </a:custClr>
  </a:custClrLst>
  <a:extLst>
    <a:ext uri="{05A4C25C-085E-4340-85A3-A5531E510DB2}">
      <thm15:themeFamily xmlns:thm15="http://schemas.microsoft.com/office/thememl/2012/main" name="Svv_powerpoint NORSK 16-9" id="{05BD5C66-80B5-497B-9878-847ABBAAD904}" vid="{38224FE1-5577-4D20-82D9-B3A97C557835}"/>
    </a:ext>
  </a:extLst>
</a:theme>
</file>

<file path=ppt/theme/theme3.xml><?xml version="1.0" encoding="utf-8"?>
<a:theme xmlns:a="http://schemas.openxmlformats.org/drawingml/2006/main" name="PPT_14_12_2016_v3">
  <a:themeElements>
    <a:clrScheme name="Office-tema">
      <a:dk1>
        <a:sysClr val="windowText" lastClr="000000"/>
      </a:dk1>
      <a:lt1>
        <a:sysClr val="window" lastClr="FFFFFF"/>
      </a:lt1>
      <a:dk2>
        <a:srgbClr val="0D1CD1"/>
      </a:dk2>
      <a:lt2>
        <a:srgbClr val="E7E6E6"/>
      </a:lt2>
      <a:accent1>
        <a:srgbClr val="000000"/>
      </a:accent1>
      <a:accent2>
        <a:srgbClr val="707479"/>
      </a:accent2>
      <a:accent3>
        <a:srgbClr val="A0A3A6"/>
      </a:accent3>
      <a:accent4>
        <a:srgbClr val="0D1CD1"/>
      </a:accent4>
      <a:accent5>
        <a:srgbClr val="6E77E3"/>
      </a:accent5>
      <a:accent6>
        <a:srgbClr val="9EA4ED"/>
      </a:accent6>
      <a:hlink>
        <a:srgbClr val="0563C1"/>
      </a:hlink>
      <a:folHlink>
        <a:srgbClr val="954F72"/>
      </a:folHlink>
    </a:clrScheme>
    <a:fontScheme name="Jernbanedirektoratet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Grønn">
      <a:srgbClr val="00B140"/>
    </a:custClr>
    <a:custClr name="Lys grønn">
      <a:srgbClr val="66D08C"/>
    </a:custClr>
    <a:custClr name="Lysere grønn">
      <a:srgbClr val="CCEFD9"/>
    </a:custClr>
    <a:custClr name="Orange">
      <a:srgbClr val="FF6900"/>
    </a:custClr>
    <a:custClr name="Lys orange">
      <a:srgbClr val="FFA566"/>
    </a:custClr>
    <a:custClr name="Lysere orange">
      <a:srgbClr val="FFE1CC"/>
    </a:custClr>
  </a:custClrLst>
  <a:extLst>
    <a:ext uri="{05A4C25C-085E-4340-85A3-A5531E510DB2}">
      <thm15:themeFamily xmlns:thm15="http://schemas.microsoft.com/office/thememl/2012/main" name="PowerPointmal_Jernbanedirektoratet.pptx" id="{0797D0AE-80E6-4B35-9C54-DE247075FE7D}" vid="{5E1A867E-F863-45CD-957F-88D519059215}"/>
    </a:ext>
  </a:extLst>
</a:theme>
</file>

<file path=ppt/theme/theme4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19026</TotalTime>
  <Words>616</Words>
  <Application>Microsoft Office PowerPoint</Application>
  <PresentationFormat>Widescreen</PresentationFormat>
  <Paragraphs>143</Paragraphs>
  <Slides>17</Slides>
  <Notes>4</Notes>
  <HiddenSlides>1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Franklin Gothic Book</vt:lpstr>
      <vt:lpstr>Gill Sans MT</vt:lpstr>
      <vt:lpstr>Lucida Sans Unicode</vt:lpstr>
      <vt:lpstr>Times New Roman</vt:lpstr>
      <vt:lpstr>Wingdings</vt:lpstr>
      <vt:lpstr>Office-tema</vt:lpstr>
      <vt:lpstr>1_blank</vt:lpstr>
      <vt:lpstr>PPT_14_12_2016_v3</vt:lpstr>
      <vt:lpstr>2_Egendefinert utforming</vt:lpstr>
      <vt:lpstr>KVU Nord-Norge</vt:lpstr>
      <vt:lpstr>KVU-prosessen skal gi bedre styring</vt:lpstr>
      <vt:lpstr>Forslag til samfunnsmål</vt:lpstr>
      <vt:lpstr>PowerPoint-presentasjon</vt:lpstr>
      <vt:lpstr>PowerPoint-presentasjon</vt:lpstr>
      <vt:lpstr>Hva er transportutfordringene i nord, og -behova?</vt:lpstr>
      <vt:lpstr>Nord-Norgebanen</vt:lpstr>
      <vt:lpstr>De lange transportene</vt:lpstr>
      <vt:lpstr>PowerPoint-presentasjon</vt:lpstr>
      <vt:lpstr>Transport av varer /gods </vt:lpstr>
      <vt:lpstr>Transportøkonomi – forsinkelse av gods</vt:lpstr>
      <vt:lpstr> Urfolks interesser og rettigheter</vt:lpstr>
      <vt:lpstr>PowerPoint-presentasjon</vt:lpstr>
      <vt:lpstr>FN’s bærekraftmål og mål i Ntp</vt:lpstr>
      <vt:lpstr>PowerPoint-presentasjon</vt:lpstr>
      <vt:lpstr>Framdriftsplan</vt:lpstr>
      <vt:lpstr>KVU Nord-Norge – oppgaver – medvirkning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Blystad Martin</dc:creator>
  <cp:lastModifiedBy>Signe Eikenes</cp:lastModifiedBy>
  <cp:revision>97</cp:revision>
  <dcterms:created xsi:type="dcterms:W3CDTF">2021-01-13T09:31:38Z</dcterms:created>
  <dcterms:modified xsi:type="dcterms:W3CDTF">2021-09-08T07:21:19Z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5fbf486-f09d-4a86-8810-b4add863c98a_Enabled">
    <vt:lpwstr>true</vt:lpwstr>
  </property>
  <property fmtid="{D5CDD505-2E9C-101B-9397-08002B2CF9AE}" pid="3" name="MSIP_Label_e5fbf486-f09d-4a86-8810-b4add863c98a_SetDate">
    <vt:lpwstr>2021-03-10T09:16:31Z</vt:lpwstr>
  </property>
  <property fmtid="{D5CDD505-2E9C-101B-9397-08002B2CF9AE}" pid="4" name="MSIP_Label_e5fbf486-f09d-4a86-8810-b4add863c98a_Method">
    <vt:lpwstr>Privileged</vt:lpwstr>
  </property>
  <property fmtid="{D5CDD505-2E9C-101B-9397-08002B2CF9AE}" pid="5" name="MSIP_Label_e5fbf486-f09d-4a86-8810-b4add863c98a_Name">
    <vt:lpwstr>Public</vt:lpwstr>
  </property>
  <property fmtid="{D5CDD505-2E9C-101B-9397-08002B2CF9AE}" pid="6" name="MSIP_Label_e5fbf486-f09d-4a86-8810-b4add863c98a_SiteId">
    <vt:lpwstr>38856954-ed55-49f7-8bdd-738ffbbfd390</vt:lpwstr>
  </property>
  <property fmtid="{D5CDD505-2E9C-101B-9397-08002B2CF9AE}" pid="7" name="MSIP_Label_e5fbf486-f09d-4a86-8810-b4add863c98a_ActionId">
    <vt:lpwstr>09585a40-04b9-4162-9883-f40acb4081d5</vt:lpwstr>
  </property>
  <property fmtid="{D5CDD505-2E9C-101B-9397-08002B2CF9AE}" pid="8" name="MSIP_Label_e5fbf486-f09d-4a86-8810-b4add863c98a_ContentBits">
    <vt:lpwstr>0</vt:lpwstr>
  </property>
</Properties>
</file>